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83" r:id="rId3"/>
    <p:sldId id="257" r:id="rId4"/>
    <p:sldId id="258" r:id="rId5"/>
    <p:sldId id="259" r:id="rId6"/>
    <p:sldId id="261" r:id="rId7"/>
    <p:sldId id="262" r:id="rId8"/>
    <p:sldId id="263" r:id="rId9"/>
    <p:sldId id="260" r:id="rId10"/>
    <p:sldId id="264" r:id="rId11"/>
    <p:sldId id="268" r:id="rId12"/>
    <p:sldId id="269" r:id="rId13"/>
    <p:sldId id="270" r:id="rId14"/>
    <p:sldId id="282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266" r:id="rId48"/>
    <p:sldId id="307" r:id="rId49"/>
    <p:sldId id="308" r:id="rId50"/>
    <p:sldId id="309" r:id="rId51"/>
    <p:sldId id="310" r:id="rId52"/>
    <p:sldId id="311" r:id="rId53"/>
    <p:sldId id="312" r:id="rId54"/>
    <p:sldId id="313" r:id="rId55"/>
    <p:sldId id="314" r:id="rId56"/>
    <p:sldId id="315" r:id="rId57"/>
    <p:sldId id="316" r:id="rId58"/>
    <p:sldId id="317" r:id="rId59"/>
    <p:sldId id="318" r:id="rId60"/>
    <p:sldId id="319" r:id="rId61"/>
    <p:sldId id="320" r:id="rId62"/>
    <p:sldId id="321" r:id="rId63"/>
    <p:sldId id="322" r:id="rId64"/>
    <p:sldId id="267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84"/>
    <p:restoredTop sz="94626"/>
  </p:normalViewPr>
  <p:slideViewPr>
    <p:cSldViewPr snapToGrid="0" snapToObjects="1">
      <p:cViewPr varScale="1">
        <p:scale>
          <a:sx n="87" d="100"/>
          <a:sy n="87" d="100"/>
        </p:scale>
        <p:origin x="208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tiff>
</file>

<file path=ppt/media/image2.png>
</file>

<file path=ppt/media/image3.jp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336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1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5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19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74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91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547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68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08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72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37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D9F2D-411E-A44B-99E5-D63692ECF28E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DAEC9-3566-0244-B437-A99FCB5952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264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CC5BA-3ACA-7145-BA1B-F8C3CCB959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Slides for Basic Image Analysis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94BA64-1F08-C644-8A7F-992AA9B641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David </a:t>
            </a:r>
            <a:r>
              <a:rPr lang="en-US" dirty="0" err="1"/>
              <a:t>Mellert</a:t>
            </a:r>
            <a:r>
              <a:rPr lang="en-US" dirty="0"/>
              <a:t>, PhD</a:t>
            </a:r>
          </a:p>
        </p:txBody>
      </p:sp>
    </p:spTree>
    <p:extLst>
      <p:ext uri="{BB962C8B-B14F-4D97-AF65-F5344CB8AC3E}">
        <p14:creationId xmlns:p14="http://schemas.microsoft.com/office/powerpoint/2010/main" val="2566986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Grayscale images are 2D arrays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557487-48EB-2C49-BFD2-4C63EC38F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2555240"/>
            <a:ext cx="1977390" cy="263652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B44154-8141-D141-BC6E-6FB9D2BF88D8}"/>
              </a:ext>
            </a:extLst>
          </p:cNvPr>
          <p:cNvCxnSpPr/>
          <p:nvPr/>
        </p:nvCxnSpPr>
        <p:spPr>
          <a:xfrm flipV="1">
            <a:off x="2540000" y="1981200"/>
            <a:ext cx="5527040" cy="1168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965DDC3-F2CF-204C-B916-3210390ECB7F}"/>
              </a:ext>
            </a:extLst>
          </p:cNvPr>
          <p:cNvCxnSpPr>
            <a:cxnSpLocks/>
          </p:cNvCxnSpPr>
          <p:nvPr/>
        </p:nvCxnSpPr>
        <p:spPr>
          <a:xfrm>
            <a:off x="2540000" y="3149600"/>
            <a:ext cx="5521960" cy="980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9E6797-1A85-9340-B08E-514C235BAD0D}"/>
              </a:ext>
            </a:extLst>
          </p:cNvPr>
          <p:cNvGrpSpPr/>
          <p:nvPr/>
        </p:nvGrpSpPr>
        <p:grpSpPr>
          <a:xfrm>
            <a:off x="8064500" y="1981200"/>
            <a:ext cx="2197100" cy="2194560"/>
            <a:chOff x="8064500" y="1981200"/>
            <a:chExt cx="2197100" cy="2194560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5B51CA57-397E-0B43-8088-56AE5FDDD39C}"/>
                </a:ext>
              </a:extLst>
            </p:cNvPr>
            <p:cNvSpPr/>
            <p:nvPr/>
          </p:nvSpPr>
          <p:spPr>
            <a:xfrm>
              <a:off x="8067040" y="1981200"/>
              <a:ext cx="731520" cy="73152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DA84759F-8D3F-D448-9140-2C5821632D32}"/>
                </a:ext>
              </a:extLst>
            </p:cNvPr>
            <p:cNvSpPr/>
            <p:nvPr/>
          </p:nvSpPr>
          <p:spPr>
            <a:xfrm>
              <a:off x="8798560" y="1981200"/>
              <a:ext cx="731520" cy="731520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DADF415-E1D6-C74F-AACF-BD9E6BC5E86F}"/>
                </a:ext>
              </a:extLst>
            </p:cNvPr>
            <p:cNvSpPr/>
            <p:nvPr/>
          </p:nvSpPr>
          <p:spPr>
            <a:xfrm>
              <a:off x="9530080" y="1981200"/>
              <a:ext cx="731520" cy="731520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0A99150-DBE3-554A-A9C7-0720A80602B8}"/>
                </a:ext>
              </a:extLst>
            </p:cNvPr>
            <p:cNvSpPr/>
            <p:nvPr/>
          </p:nvSpPr>
          <p:spPr>
            <a:xfrm>
              <a:off x="8067040" y="2712720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B6A7F44E-D0C6-3B4D-953A-C4F860F6C82B}"/>
                </a:ext>
              </a:extLst>
            </p:cNvPr>
            <p:cNvSpPr/>
            <p:nvPr/>
          </p:nvSpPr>
          <p:spPr>
            <a:xfrm>
              <a:off x="8798560" y="2712720"/>
              <a:ext cx="731520" cy="731520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E820B652-EDE2-C449-AA25-4DE826C8E0A3}"/>
                </a:ext>
              </a:extLst>
            </p:cNvPr>
            <p:cNvSpPr/>
            <p:nvPr/>
          </p:nvSpPr>
          <p:spPr>
            <a:xfrm>
              <a:off x="9530080" y="2712720"/>
              <a:ext cx="731520" cy="731520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AFA89EF4-F1C2-7544-868D-09F9EF333409}"/>
                </a:ext>
              </a:extLst>
            </p:cNvPr>
            <p:cNvSpPr/>
            <p:nvPr/>
          </p:nvSpPr>
          <p:spPr>
            <a:xfrm>
              <a:off x="8064500" y="3444240"/>
              <a:ext cx="731520" cy="731520"/>
            </a:xfrm>
            <a:prstGeom prst="rect">
              <a:avLst/>
            </a:prstGeom>
            <a:solidFill>
              <a:schemeClr val="tx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1741DF5B-52AE-D74D-9CD4-460ED04254DC}"/>
                </a:ext>
              </a:extLst>
            </p:cNvPr>
            <p:cNvSpPr/>
            <p:nvPr/>
          </p:nvSpPr>
          <p:spPr>
            <a:xfrm>
              <a:off x="8796020" y="3444240"/>
              <a:ext cx="731520" cy="73152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69E80EE5-C355-9449-B4A6-82B9EDF02A12}"/>
                </a:ext>
              </a:extLst>
            </p:cNvPr>
            <p:cNvSpPr/>
            <p:nvPr/>
          </p:nvSpPr>
          <p:spPr>
            <a:xfrm>
              <a:off x="9527540" y="3444240"/>
              <a:ext cx="731520" cy="73152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245C5200-3A2C-7E4D-8A55-8445C137D804}"/>
              </a:ext>
            </a:extLst>
          </p:cNvPr>
          <p:cNvSpPr txBox="1"/>
          <p:nvPr/>
        </p:nvSpPr>
        <p:spPr>
          <a:xfrm>
            <a:off x="8150860" y="4470400"/>
            <a:ext cx="2354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3x3 pixels</a:t>
            </a:r>
          </a:p>
          <a:p>
            <a:r>
              <a:rPr lang="en-US" sz="3600" dirty="0"/>
              <a:t>zoomed-in</a:t>
            </a:r>
          </a:p>
          <a:p>
            <a:endParaRPr lang="en-US" sz="3600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A7C21DA-63CA-8749-97B7-8BAD367977C3}"/>
              </a:ext>
            </a:extLst>
          </p:cNvPr>
          <p:cNvSpPr txBox="1"/>
          <p:nvPr/>
        </p:nvSpPr>
        <p:spPr>
          <a:xfrm>
            <a:off x="967740" y="5191760"/>
            <a:ext cx="34213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150x200 pixels</a:t>
            </a:r>
          </a:p>
          <a:p>
            <a:r>
              <a:rPr lang="en-US" sz="3600" dirty="0"/>
              <a:t>image</a:t>
            </a:r>
          </a:p>
          <a:p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A20F00-BF6F-FF4F-8B64-27625FB0EB1A}"/>
              </a:ext>
            </a:extLst>
          </p:cNvPr>
          <p:cNvSpPr txBox="1"/>
          <p:nvPr/>
        </p:nvSpPr>
        <p:spPr>
          <a:xfrm>
            <a:off x="9654317" y="2128646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77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426C2A3-AFC2-A542-B7B6-CFE6AF2CCEC1}"/>
              </a:ext>
            </a:extLst>
          </p:cNvPr>
          <p:cNvSpPr txBox="1"/>
          <p:nvPr/>
        </p:nvSpPr>
        <p:spPr>
          <a:xfrm>
            <a:off x="9546419" y="286016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136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6531C5-5B35-9F4C-9AB2-C2B3730E7E05}"/>
              </a:ext>
            </a:extLst>
          </p:cNvPr>
          <p:cNvSpPr txBox="1"/>
          <p:nvPr/>
        </p:nvSpPr>
        <p:spPr>
          <a:xfrm>
            <a:off x="8075251" y="286016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255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0D8D62-9C66-F547-9BCB-7C993C54D517}"/>
              </a:ext>
            </a:extLst>
          </p:cNvPr>
          <p:cNvSpPr txBox="1"/>
          <p:nvPr/>
        </p:nvSpPr>
        <p:spPr>
          <a:xfrm>
            <a:off x="8922797" y="2118181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89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AC4CA8D-C0C4-9F4B-B26D-3FE85DF73109}"/>
              </a:ext>
            </a:extLst>
          </p:cNvPr>
          <p:cNvSpPr txBox="1"/>
          <p:nvPr/>
        </p:nvSpPr>
        <p:spPr>
          <a:xfrm>
            <a:off x="9653598" y="3563559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89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B6F416-15C2-0E4F-BE16-75BFE77869F6}"/>
              </a:ext>
            </a:extLst>
          </p:cNvPr>
          <p:cNvSpPr txBox="1"/>
          <p:nvPr/>
        </p:nvSpPr>
        <p:spPr>
          <a:xfrm>
            <a:off x="8802666" y="286016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177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3A6CC0-1185-C34D-9981-C932E6FD97FB}"/>
              </a:ext>
            </a:extLst>
          </p:cNvPr>
          <p:cNvSpPr txBox="1"/>
          <p:nvPr/>
        </p:nvSpPr>
        <p:spPr>
          <a:xfrm>
            <a:off x="8802665" y="3563559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211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98EA2B6-9B38-3646-9B2D-A9C94D241234}"/>
              </a:ext>
            </a:extLst>
          </p:cNvPr>
          <p:cNvSpPr txBox="1"/>
          <p:nvPr/>
        </p:nvSpPr>
        <p:spPr>
          <a:xfrm>
            <a:off x="8094233" y="2118181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213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303EDE-1D52-1C40-9667-D912361DDF23}"/>
              </a:ext>
            </a:extLst>
          </p:cNvPr>
          <p:cNvSpPr txBox="1"/>
          <p:nvPr/>
        </p:nvSpPr>
        <p:spPr>
          <a:xfrm>
            <a:off x="8063486" y="3556306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232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335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2D color images are 3D arrays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A4573F-9401-2145-AB63-3248F42AB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2580640"/>
            <a:ext cx="3495040" cy="2184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D121ED-A2D1-204A-9B52-EBAB041D96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859" y="1951990"/>
            <a:ext cx="2753591" cy="1817370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02D4778-7B03-E34E-98A7-C272544ECC89}"/>
              </a:ext>
            </a:extLst>
          </p:cNvPr>
          <p:cNvCxnSpPr>
            <a:cxnSpLocks/>
          </p:cNvCxnSpPr>
          <p:nvPr/>
        </p:nvCxnSpPr>
        <p:spPr>
          <a:xfrm flipV="1">
            <a:off x="2814320" y="1951990"/>
            <a:ext cx="4066539" cy="13703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1C5A81E-0065-2A40-93F9-3AE9590E238F}"/>
              </a:ext>
            </a:extLst>
          </p:cNvPr>
          <p:cNvCxnSpPr>
            <a:cxnSpLocks/>
          </p:cNvCxnSpPr>
          <p:nvPr/>
        </p:nvCxnSpPr>
        <p:spPr>
          <a:xfrm>
            <a:off x="2804160" y="3374707"/>
            <a:ext cx="4076699" cy="39465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7849CA3D-0F9F-1F49-AC88-8E153C8F2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154" y="4099560"/>
            <a:ext cx="21590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317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2D color images are 3D arrays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F11E742-4CCC-934E-BE5D-C798552460E3}"/>
              </a:ext>
            </a:extLst>
          </p:cNvPr>
          <p:cNvGrpSpPr/>
          <p:nvPr/>
        </p:nvGrpSpPr>
        <p:grpSpPr>
          <a:xfrm>
            <a:off x="490219" y="2459186"/>
            <a:ext cx="2252981" cy="2255054"/>
            <a:chOff x="1170939" y="2520950"/>
            <a:chExt cx="2252981" cy="225505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7D121ED-A2D1-204A-9B52-EBAB041D96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9912" b="24039"/>
            <a:stretch/>
          </p:blipFill>
          <p:spPr>
            <a:xfrm>
              <a:off x="1170939" y="2520950"/>
              <a:ext cx="2252981" cy="2255054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1607C9D-E56C-164A-A8BF-6E53F3AF31AA}"/>
                </a:ext>
              </a:extLst>
            </p:cNvPr>
            <p:cNvSpPr/>
            <p:nvPr/>
          </p:nvSpPr>
          <p:spPr>
            <a:xfrm>
              <a:off x="1181099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252F1EB-77A0-5644-8065-6CA5E148DD30}"/>
                </a:ext>
              </a:extLst>
            </p:cNvPr>
            <p:cNvSpPr/>
            <p:nvPr/>
          </p:nvSpPr>
          <p:spPr>
            <a:xfrm>
              <a:off x="1920240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1747681-9357-BF44-940B-590BB82637BE}"/>
                </a:ext>
              </a:extLst>
            </p:cNvPr>
            <p:cNvSpPr/>
            <p:nvPr/>
          </p:nvSpPr>
          <p:spPr>
            <a:xfrm>
              <a:off x="2659381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4DCC5D-EDD9-D146-B59F-D97B7F312921}"/>
                </a:ext>
              </a:extLst>
            </p:cNvPr>
            <p:cNvSpPr/>
            <p:nvPr/>
          </p:nvSpPr>
          <p:spPr>
            <a:xfrm>
              <a:off x="1181099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18EE8DE-63F0-EC4F-8056-F71FACEF9D8E}"/>
                </a:ext>
              </a:extLst>
            </p:cNvPr>
            <p:cNvSpPr/>
            <p:nvPr/>
          </p:nvSpPr>
          <p:spPr>
            <a:xfrm>
              <a:off x="1920240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57846A1-A637-154E-A9CE-CAA38645F58E}"/>
                </a:ext>
              </a:extLst>
            </p:cNvPr>
            <p:cNvSpPr/>
            <p:nvPr/>
          </p:nvSpPr>
          <p:spPr>
            <a:xfrm>
              <a:off x="2659381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41A822-506A-1E47-ABF6-34C28C6DF96B}"/>
                </a:ext>
              </a:extLst>
            </p:cNvPr>
            <p:cNvSpPr/>
            <p:nvPr/>
          </p:nvSpPr>
          <p:spPr>
            <a:xfrm>
              <a:off x="1181099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CA780-562E-AA46-924E-F5CF1AABDFC1}"/>
                </a:ext>
              </a:extLst>
            </p:cNvPr>
            <p:cNvSpPr/>
            <p:nvPr/>
          </p:nvSpPr>
          <p:spPr>
            <a:xfrm>
              <a:off x="1920240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F68D1EB-E351-144E-B21E-212DE89F8AE0}"/>
                </a:ext>
              </a:extLst>
            </p:cNvPr>
            <p:cNvSpPr/>
            <p:nvPr/>
          </p:nvSpPr>
          <p:spPr>
            <a:xfrm>
              <a:off x="2659381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8B05D26-3795-164F-9042-266BE2FBD6F5}"/>
              </a:ext>
            </a:extLst>
          </p:cNvPr>
          <p:cNvGrpSpPr/>
          <p:nvPr/>
        </p:nvGrpSpPr>
        <p:grpSpPr>
          <a:xfrm>
            <a:off x="3970250" y="2459186"/>
            <a:ext cx="7434350" cy="2232660"/>
            <a:chOff x="5030469" y="2683510"/>
            <a:chExt cx="2217423" cy="223266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F1B023-716A-C94E-A7D5-3524969BA496}"/>
                </a:ext>
              </a:extLst>
            </p:cNvPr>
            <p:cNvSpPr/>
            <p:nvPr/>
          </p:nvSpPr>
          <p:spPr>
            <a:xfrm>
              <a:off x="5030469" y="268351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F9B9AE1-7910-9448-99C4-470899CF76EC}"/>
                </a:ext>
              </a:extLst>
            </p:cNvPr>
            <p:cNvSpPr/>
            <p:nvPr/>
          </p:nvSpPr>
          <p:spPr>
            <a:xfrm>
              <a:off x="5769610" y="268351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22C1558-5440-AE4F-8DB4-C3F0AF9E8D13}"/>
                </a:ext>
              </a:extLst>
            </p:cNvPr>
            <p:cNvSpPr/>
            <p:nvPr/>
          </p:nvSpPr>
          <p:spPr>
            <a:xfrm>
              <a:off x="6508751" y="268351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56498B5-0F00-AE4B-9183-FCE52A31497A}"/>
                </a:ext>
              </a:extLst>
            </p:cNvPr>
            <p:cNvSpPr/>
            <p:nvPr/>
          </p:nvSpPr>
          <p:spPr>
            <a:xfrm>
              <a:off x="5030469" y="343979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95F45E7-DED4-6E4B-BD52-3071088211C7}"/>
                </a:ext>
              </a:extLst>
            </p:cNvPr>
            <p:cNvSpPr/>
            <p:nvPr/>
          </p:nvSpPr>
          <p:spPr>
            <a:xfrm>
              <a:off x="5769610" y="343979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6008E5D-2D96-4246-88A8-5C524119D9C1}"/>
                </a:ext>
              </a:extLst>
            </p:cNvPr>
            <p:cNvSpPr/>
            <p:nvPr/>
          </p:nvSpPr>
          <p:spPr>
            <a:xfrm>
              <a:off x="6508751" y="343979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8507806-5F2A-174F-8EDE-3A92F659297F}"/>
                </a:ext>
              </a:extLst>
            </p:cNvPr>
            <p:cNvSpPr/>
            <p:nvPr/>
          </p:nvSpPr>
          <p:spPr>
            <a:xfrm>
              <a:off x="5030469" y="419608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99DEF13-BB1B-E149-AF05-ED769658B228}"/>
                </a:ext>
              </a:extLst>
            </p:cNvPr>
            <p:cNvSpPr/>
            <p:nvPr/>
          </p:nvSpPr>
          <p:spPr>
            <a:xfrm>
              <a:off x="5769610" y="419608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E072494-9CFD-714C-A52A-C4CB9FB132C0}"/>
                </a:ext>
              </a:extLst>
            </p:cNvPr>
            <p:cNvSpPr/>
            <p:nvPr/>
          </p:nvSpPr>
          <p:spPr>
            <a:xfrm>
              <a:off x="6508751" y="419608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A046B54-92DE-C541-B864-8330A25495C1}"/>
              </a:ext>
            </a:extLst>
          </p:cNvPr>
          <p:cNvSpPr txBox="1"/>
          <p:nvPr/>
        </p:nvSpPr>
        <p:spPr>
          <a:xfrm>
            <a:off x="3964912" y="2520950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075B3C-7629-AB46-8430-F0AD03E307BD}"/>
              </a:ext>
            </a:extLst>
          </p:cNvPr>
          <p:cNvSpPr txBox="1"/>
          <p:nvPr/>
        </p:nvSpPr>
        <p:spPr>
          <a:xfrm>
            <a:off x="3964912" y="3215471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BCA40E5-FF68-BE4C-BAFC-12F6E60C2713}"/>
              </a:ext>
            </a:extLst>
          </p:cNvPr>
          <p:cNvSpPr txBox="1"/>
          <p:nvPr/>
        </p:nvSpPr>
        <p:spPr>
          <a:xfrm>
            <a:off x="3964912" y="3996987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995D667-8F8F-8A4F-B3D7-F1774D8D1DD5}"/>
              </a:ext>
            </a:extLst>
          </p:cNvPr>
          <p:cNvSpPr txBox="1"/>
          <p:nvPr/>
        </p:nvSpPr>
        <p:spPr>
          <a:xfrm>
            <a:off x="6453705" y="3233568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13C96-C8CB-B347-A9C2-BFBB8890C5DC}"/>
              </a:ext>
            </a:extLst>
          </p:cNvPr>
          <p:cNvSpPr txBox="1"/>
          <p:nvPr/>
        </p:nvSpPr>
        <p:spPr>
          <a:xfrm>
            <a:off x="6453705" y="3986827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3509ED1-ABBB-414C-BBE4-7488728E9F26}"/>
              </a:ext>
            </a:extLst>
          </p:cNvPr>
          <p:cNvSpPr txBox="1"/>
          <p:nvPr/>
        </p:nvSpPr>
        <p:spPr>
          <a:xfrm>
            <a:off x="8926483" y="3240702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A3C579-F3ED-E640-B267-2588BBC0451B}"/>
              </a:ext>
            </a:extLst>
          </p:cNvPr>
          <p:cNvSpPr txBox="1"/>
          <p:nvPr/>
        </p:nvSpPr>
        <p:spPr>
          <a:xfrm>
            <a:off x="8926483" y="3996183"/>
            <a:ext cx="2521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255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255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082E9BF-3655-7C4D-9494-82C8090BDD20}"/>
              </a:ext>
            </a:extLst>
          </p:cNvPr>
          <p:cNvSpPr txBox="1"/>
          <p:nvPr/>
        </p:nvSpPr>
        <p:spPr>
          <a:xfrm>
            <a:off x="6777560" y="2510452"/>
            <a:ext cx="1819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85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92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68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827D35D-BF94-2144-BB5C-4381C7863FEC}"/>
              </a:ext>
            </a:extLst>
          </p:cNvPr>
          <p:cNvSpPr txBox="1"/>
          <p:nvPr/>
        </p:nvSpPr>
        <p:spPr>
          <a:xfrm>
            <a:off x="9255677" y="2494577"/>
            <a:ext cx="1819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40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50"/>
                </a:solidFill>
              </a:rPr>
              <a:t>70</a:t>
            </a:r>
            <a:r>
              <a:rPr lang="en-US" sz="3600" dirty="0"/>
              <a:t>,</a:t>
            </a:r>
            <a:r>
              <a:rPr lang="en-US" sz="3600" dirty="0">
                <a:solidFill>
                  <a:srgbClr val="00B0F0"/>
                </a:solidFill>
              </a:rPr>
              <a:t>42</a:t>
            </a:r>
          </a:p>
        </p:txBody>
      </p:sp>
    </p:spTree>
    <p:extLst>
      <p:ext uri="{BB962C8B-B14F-4D97-AF65-F5344CB8AC3E}">
        <p14:creationId xmlns:p14="http://schemas.microsoft.com/office/powerpoint/2010/main" val="1315986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2D color images are 3D arrays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F11E742-4CCC-934E-BE5D-C798552460E3}"/>
              </a:ext>
            </a:extLst>
          </p:cNvPr>
          <p:cNvGrpSpPr/>
          <p:nvPr/>
        </p:nvGrpSpPr>
        <p:grpSpPr>
          <a:xfrm>
            <a:off x="490219" y="2459186"/>
            <a:ext cx="2252981" cy="2255054"/>
            <a:chOff x="1170939" y="2520950"/>
            <a:chExt cx="2252981" cy="225505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7D121ED-A2D1-204A-9B52-EBAB041D96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49912" b="24039"/>
            <a:stretch/>
          </p:blipFill>
          <p:spPr>
            <a:xfrm>
              <a:off x="1170939" y="2520950"/>
              <a:ext cx="2252981" cy="2255054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1607C9D-E56C-164A-A8BF-6E53F3AF31AA}"/>
                </a:ext>
              </a:extLst>
            </p:cNvPr>
            <p:cNvSpPr/>
            <p:nvPr/>
          </p:nvSpPr>
          <p:spPr>
            <a:xfrm>
              <a:off x="1181099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252F1EB-77A0-5644-8065-6CA5E148DD30}"/>
                </a:ext>
              </a:extLst>
            </p:cNvPr>
            <p:cNvSpPr/>
            <p:nvPr/>
          </p:nvSpPr>
          <p:spPr>
            <a:xfrm>
              <a:off x="1920240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1747681-9357-BF44-940B-590BB82637BE}"/>
                </a:ext>
              </a:extLst>
            </p:cNvPr>
            <p:cNvSpPr/>
            <p:nvPr/>
          </p:nvSpPr>
          <p:spPr>
            <a:xfrm>
              <a:off x="2659381" y="252095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4DCC5D-EDD9-D146-B59F-D97B7F312921}"/>
                </a:ext>
              </a:extLst>
            </p:cNvPr>
            <p:cNvSpPr/>
            <p:nvPr/>
          </p:nvSpPr>
          <p:spPr>
            <a:xfrm>
              <a:off x="1181099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18EE8DE-63F0-EC4F-8056-F71FACEF9D8E}"/>
                </a:ext>
              </a:extLst>
            </p:cNvPr>
            <p:cNvSpPr/>
            <p:nvPr/>
          </p:nvSpPr>
          <p:spPr>
            <a:xfrm>
              <a:off x="1920240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57846A1-A637-154E-A9CE-CAA38645F58E}"/>
                </a:ext>
              </a:extLst>
            </p:cNvPr>
            <p:cNvSpPr/>
            <p:nvPr/>
          </p:nvSpPr>
          <p:spPr>
            <a:xfrm>
              <a:off x="2659381" y="3277235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41A822-506A-1E47-ABF6-34C28C6DF96B}"/>
                </a:ext>
              </a:extLst>
            </p:cNvPr>
            <p:cNvSpPr/>
            <p:nvPr/>
          </p:nvSpPr>
          <p:spPr>
            <a:xfrm>
              <a:off x="1181099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E7CA780-562E-AA46-924E-F5CF1AABDFC1}"/>
                </a:ext>
              </a:extLst>
            </p:cNvPr>
            <p:cNvSpPr/>
            <p:nvPr/>
          </p:nvSpPr>
          <p:spPr>
            <a:xfrm>
              <a:off x="1920240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F68D1EB-E351-144E-B21E-212DE89F8AE0}"/>
                </a:ext>
              </a:extLst>
            </p:cNvPr>
            <p:cNvSpPr/>
            <p:nvPr/>
          </p:nvSpPr>
          <p:spPr>
            <a:xfrm>
              <a:off x="2659381" y="4033520"/>
              <a:ext cx="739141" cy="72009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585BB0C-9A91-424B-8C28-55CBFF9077DA}"/>
              </a:ext>
            </a:extLst>
          </p:cNvPr>
          <p:cNvGrpSpPr/>
          <p:nvPr/>
        </p:nvGrpSpPr>
        <p:grpSpPr>
          <a:xfrm>
            <a:off x="5238114" y="2208786"/>
            <a:ext cx="2217423" cy="2232660"/>
            <a:chOff x="5570219" y="3215471"/>
            <a:chExt cx="2217423" cy="2232660"/>
          </a:xfrm>
          <a:solidFill>
            <a:schemeClr val="bg1"/>
          </a:solidFill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1BC7AC0-B3A0-2943-AEAC-31FEB4272DEA}"/>
                </a:ext>
              </a:extLst>
            </p:cNvPr>
            <p:cNvSpPr/>
            <p:nvPr/>
          </p:nvSpPr>
          <p:spPr>
            <a:xfrm>
              <a:off x="5570219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FEA6A49-3590-3047-8429-3ED556AEDDD0}"/>
                </a:ext>
              </a:extLst>
            </p:cNvPr>
            <p:cNvSpPr/>
            <p:nvPr/>
          </p:nvSpPr>
          <p:spPr>
            <a:xfrm>
              <a:off x="6309360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FCDEA6B-AF75-514F-9A2B-1FB333D306B6}"/>
                </a:ext>
              </a:extLst>
            </p:cNvPr>
            <p:cNvSpPr/>
            <p:nvPr/>
          </p:nvSpPr>
          <p:spPr>
            <a:xfrm>
              <a:off x="7048501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42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2E75E3A-85DA-5D4D-B85E-A98DED649E8C}"/>
                </a:ext>
              </a:extLst>
            </p:cNvPr>
            <p:cNvSpPr/>
            <p:nvPr/>
          </p:nvSpPr>
          <p:spPr>
            <a:xfrm>
              <a:off x="5570219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B36847C-B7DB-C948-B6DB-6184DA470EB3}"/>
                </a:ext>
              </a:extLst>
            </p:cNvPr>
            <p:cNvSpPr/>
            <p:nvPr/>
          </p:nvSpPr>
          <p:spPr>
            <a:xfrm>
              <a:off x="6309360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0A8DCAD-D659-6F4D-A409-AED176305F3C}"/>
                </a:ext>
              </a:extLst>
            </p:cNvPr>
            <p:cNvSpPr/>
            <p:nvPr/>
          </p:nvSpPr>
          <p:spPr>
            <a:xfrm>
              <a:off x="7048501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1C3EC44-3E2C-984F-B510-ECBB2FCF6F88}"/>
                </a:ext>
              </a:extLst>
            </p:cNvPr>
            <p:cNvSpPr/>
            <p:nvPr/>
          </p:nvSpPr>
          <p:spPr>
            <a:xfrm>
              <a:off x="5570219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B26656C-37D7-C244-B287-7D074BED2333}"/>
                </a:ext>
              </a:extLst>
            </p:cNvPr>
            <p:cNvSpPr/>
            <p:nvPr/>
          </p:nvSpPr>
          <p:spPr>
            <a:xfrm>
              <a:off x="6309360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0B907EA-9B33-B84D-B834-BACEF843372B}"/>
                </a:ext>
              </a:extLst>
            </p:cNvPr>
            <p:cNvSpPr/>
            <p:nvPr/>
          </p:nvSpPr>
          <p:spPr>
            <a:xfrm>
              <a:off x="7048501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34822E8C-C1A1-BE47-BC43-7E793921039E}"/>
              </a:ext>
            </a:extLst>
          </p:cNvPr>
          <p:cNvGrpSpPr/>
          <p:nvPr/>
        </p:nvGrpSpPr>
        <p:grpSpPr>
          <a:xfrm>
            <a:off x="4838060" y="2616963"/>
            <a:ext cx="2217423" cy="2232660"/>
            <a:chOff x="5570219" y="3215471"/>
            <a:chExt cx="2217423" cy="2232660"/>
          </a:xfrm>
          <a:solidFill>
            <a:schemeClr val="bg1"/>
          </a:solidFill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4FA3BDA-744C-514E-B40F-5A3E5B55C559}"/>
                </a:ext>
              </a:extLst>
            </p:cNvPr>
            <p:cNvSpPr/>
            <p:nvPr/>
          </p:nvSpPr>
          <p:spPr>
            <a:xfrm>
              <a:off x="5570219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3A5C46D-7093-7C4A-9638-DDB05F3151C4}"/>
                </a:ext>
              </a:extLst>
            </p:cNvPr>
            <p:cNvSpPr/>
            <p:nvPr/>
          </p:nvSpPr>
          <p:spPr>
            <a:xfrm>
              <a:off x="6309360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92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DF0FD56-A417-7B41-8F6F-59BF7EDCFE83}"/>
                </a:ext>
              </a:extLst>
            </p:cNvPr>
            <p:cNvSpPr/>
            <p:nvPr/>
          </p:nvSpPr>
          <p:spPr>
            <a:xfrm>
              <a:off x="7048501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A1CFB08-3D87-AE4A-89F1-A10EE802866D}"/>
                </a:ext>
              </a:extLst>
            </p:cNvPr>
            <p:cNvSpPr/>
            <p:nvPr/>
          </p:nvSpPr>
          <p:spPr>
            <a:xfrm>
              <a:off x="5570219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CBF236AB-F74E-DA4B-BAE3-226195CC0936}"/>
                </a:ext>
              </a:extLst>
            </p:cNvPr>
            <p:cNvSpPr/>
            <p:nvPr/>
          </p:nvSpPr>
          <p:spPr>
            <a:xfrm>
              <a:off x="6309360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E71699E9-221F-9545-8338-D6C8DD0EEEE6}"/>
                </a:ext>
              </a:extLst>
            </p:cNvPr>
            <p:cNvSpPr/>
            <p:nvPr/>
          </p:nvSpPr>
          <p:spPr>
            <a:xfrm>
              <a:off x="7048501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594FC72-B6FA-BB4D-A6E9-D18086F75EF4}"/>
                </a:ext>
              </a:extLst>
            </p:cNvPr>
            <p:cNvSpPr/>
            <p:nvPr/>
          </p:nvSpPr>
          <p:spPr>
            <a:xfrm>
              <a:off x="5570219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2BD88324-2849-6942-9330-D8D4842994B6}"/>
                </a:ext>
              </a:extLst>
            </p:cNvPr>
            <p:cNvSpPr/>
            <p:nvPr/>
          </p:nvSpPr>
          <p:spPr>
            <a:xfrm>
              <a:off x="6309360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6939A70-7B06-9C4B-B414-E5C6D466CF0B}"/>
                </a:ext>
              </a:extLst>
            </p:cNvPr>
            <p:cNvSpPr/>
            <p:nvPr/>
          </p:nvSpPr>
          <p:spPr>
            <a:xfrm>
              <a:off x="7048501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D2D6029-A30B-C346-BCE8-518AE6314A43}"/>
              </a:ext>
            </a:extLst>
          </p:cNvPr>
          <p:cNvGrpSpPr/>
          <p:nvPr/>
        </p:nvGrpSpPr>
        <p:grpSpPr>
          <a:xfrm>
            <a:off x="4298946" y="3091943"/>
            <a:ext cx="2217423" cy="2232660"/>
            <a:chOff x="5570219" y="3215471"/>
            <a:chExt cx="2217423" cy="2232660"/>
          </a:xfrm>
          <a:solidFill>
            <a:schemeClr val="bg1"/>
          </a:solidFill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395422F-7868-9B4E-A790-2F38584F1C62}"/>
                </a:ext>
              </a:extLst>
            </p:cNvPr>
            <p:cNvSpPr/>
            <p:nvPr/>
          </p:nvSpPr>
          <p:spPr>
            <a:xfrm>
              <a:off x="5570219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E3D876BE-B466-EC40-8834-FF47B772F173}"/>
                </a:ext>
              </a:extLst>
            </p:cNvPr>
            <p:cNvSpPr/>
            <p:nvPr/>
          </p:nvSpPr>
          <p:spPr>
            <a:xfrm>
              <a:off x="7048501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40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0480611-BFD6-3A4B-B20B-447822255D06}"/>
                </a:ext>
              </a:extLst>
            </p:cNvPr>
            <p:cNvSpPr/>
            <p:nvPr/>
          </p:nvSpPr>
          <p:spPr>
            <a:xfrm>
              <a:off x="5570219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C623AD1-F06A-F142-8B1C-F2E19F8F41DF}"/>
                </a:ext>
              </a:extLst>
            </p:cNvPr>
            <p:cNvSpPr/>
            <p:nvPr/>
          </p:nvSpPr>
          <p:spPr>
            <a:xfrm>
              <a:off x="6309360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3A09DDD-7891-2F41-83EE-D1F306C646BF}"/>
                </a:ext>
              </a:extLst>
            </p:cNvPr>
            <p:cNvSpPr/>
            <p:nvPr/>
          </p:nvSpPr>
          <p:spPr>
            <a:xfrm>
              <a:off x="7048501" y="3971756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324BDCE8-8AA1-B640-948A-CD415FE78FDD}"/>
                </a:ext>
              </a:extLst>
            </p:cNvPr>
            <p:cNvSpPr/>
            <p:nvPr/>
          </p:nvSpPr>
          <p:spPr>
            <a:xfrm>
              <a:off x="5570219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773E9E8-60EF-5B4D-A511-AD71F4B6590A}"/>
                </a:ext>
              </a:extLst>
            </p:cNvPr>
            <p:cNvSpPr/>
            <p:nvPr/>
          </p:nvSpPr>
          <p:spPr>
            <a:xfrm>
              <a:off x="6309360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9EAAEDE-FD46-1F40-8CB4-D95947431C31}"/>
                </a:ext>
              </a:extLst>
            </p:cNvPr>
            <p:cNvSpPr/>
            <p:nvPr/>
          </p:nvSpPr>
          <p:spPr>
            <a:xfrm>
              <a:off x="7048501" y="472804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170813B-4781-1644-AC2C-D88623394955}"/>
                </a:ext>
              </a:extLst>
            </p:cNvPr>
            <p:cNvSpPr/>
            <p:nvPr/>
          </p:nvSpPr>
          <p:spPr>
            <a:xfrm>
              <a:off x="6309360" y="3215471"/>
              <a:ext cx="739141" cy="72009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85</a:t>
              </a:r>
            </a:p>
          </p:txBody>
        </p:sp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BDCDD22-54CF-2B4D-BE8D-DA7D67A153CD}"/>
              </a:ext>
            </a:extLst>
          </p:cNvPr>
          <p:cNvCxnSpPr/>
          <p:nvPr/>
        </p:nvCxnSpPr>
        <p:spPr>
          <a:xfrm flipV="1">
            <a:off x="9245600" y="2616963"/>
            <a:ext cx="0" cy="169087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E680E40-408B-D948-9691-BB368E1CD85E}"/>
              </a:ext>
            </a:extLst>
          </p:cNvPr>
          <p:cNvCxnSpPr>
            <a:cxnSpLocks/>
          </p:cNvCxnSpPr>
          <p:nvPr/>
        </p:nvCxnSpPr>
        <p:spPr>
          <a:xfrm flipV="1">
            <a:off x="9235440" y="4319525"/>
            <a:ext cx="1778000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95FF6E2E-338B-3042-8664-595DF52A7D49}"/>
              </a:ext>
            </a:extLst>
          </p:cNvPr>
          <p:cNvCxnSpPr>
            <a:cxnSpLocks/>
          </p:cNvCxnSpPr>
          <p:nvPr/>
        </p:nvCxnSpPr>
        <p:spPr>
          <a:xfrm flipH="1">
            <a:off x="8422640" y="4331211"/>
            <a:ext cx="822960" cy="11567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9F15D8F-B0A8-7C40-ABAC-4810DBDDDEF5}"/>
              </a:ext>
            </a:extLst>
          </p:cNvPr>
          <p:cNvSpPr txBox="1"/>
          <p:nvPr/>
        </p:nvSpPr>
        <p:spPr>
          <a:xfrm>
            <a:off x="9060293" y="2038220"/>
            <a:ext cx="3850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Y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81ADDE4-421F-734F-AB85-70502D05B863}"/>
              </a:ext>
            </a:extLst>
          </p:cNvPr>
          <p:cNvSpPr txBox="1"/>
          <p:nvPr/>
        </p:nvSpPr>
        <p:spPr>
          <a:xfrm>
            <a:off x="10970571" y="3995717"/>
            <a:ext cx="397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X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0C9BED6-F8AB-F041-8B98-3D0455930CA4}"/>
              </a:ext>
            </a:extLst>
          </p:cNvPr>
          <p:cNvSpPr txBox="1"/>
          <p:nvPr/>
        </p:nvSpPr>
        <p:spPr>
          <a:xfrm>
            <a:off x="8060040" y="5397797"/>
            <a:ext cx="15871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 (color)</a:t>
            </a:r>
          </a:p>
        </p:txBody>
      </p:sp>
    </p:spTree>
    <p:extLst>
      <p:ext uri="{BB962C8B-B14F-4D97-AF65-F5344CB8AC3E}">
        <p14:creationId xmlns:p14="http://schemas.microsoft.com/office/powerpoint/2010/main" val="4022920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19445-314D-5D4B-A518-32B815BEE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53483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/>
              <a:t>Slides for ‘3-Filters and Convolutions’</a:t>
            </a:r>
          </a:p>
        </p:txBody>
      </p:sp>
    </p:spTree>
    <p:extLst>
      <p:ext uri="{BB962C8B-B14F-4D97-AF65-F5344CB8AC3E}">
        <p14:creationId xmlns:p14="http://schemas.microsoft.com/office/powerpoint/2010/main" val="2197225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Filters perform an operation on a</a:t>
            </a:r>
          </a:p>
          <a:p>
            <a:pPr algn="ctr"/>
            <a:r>
              <a:rPr lang="en-US" dirty="0"/>
              <a:t>subset of the array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77555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Filters perform an operation on a</a:t>
            </a:r>
          </a:p>
          <a:p>
            <a:pPr algn="ctr"/>
            <a:r>
              <a:rPr lang="en-US" dirty="0"/>
              <a:t>subset of the array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EBA729A2-F234-E54F-A5DE-8B84378F743E}"/>
              </a:ext>
            </a:extLst>
          </p:cNvPr>
          <p:cNvSpPr/>
          <p:nvPr/>
        </p:nvSpPr>
        <p:spPr>
          <a:xfrm>
            <a:off x="7747000" y="2657197"/>
            <a:ext cx="731520" cy="7315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F4ED04C-8123-5F42-95B0-9E525E3A3B68}"/>
              </a:ext>
            </a:extLst>
          </p:cNvPr>
          <p:cNvSpPr/>
          <p:nvPr/>
        </p:nvSpPr>
        <p:spPr>
          <a:xfrm>
            <a:off x="723178" y="1925677"/>
            <a:ext cx="2193007" cy="21945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F7579BC-6CA8-FF41-8F87-992A8D0482FA}"/>
              </a:ext>
            </a:extLst>
          </p:cNvPr>
          <p:cNvCxnSpPr/>
          <p:nvPr/>
        </p:nvCxnSpPr>
        <p:spPr>
          <a:xfrm>
            <a:off x="2916185" y="1925677"/>
            <a:ext cx="4830815" cy="7315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BC7DC25-52FD-6942-B312-3C9569ADED27}"/>
              </a:ext>
            </a:extLst>
          </p:cNvPr>
          <p:cNvCxnSpPr>
            <a:cxnSpLocks/>
          </p:cNvCxnSpPr>
          <p:nvPr/>
        </p:nvCxnSpPr>
        <p:spPr>
          <a:xfrm flipV="1">
            <a:off x="2916185" y="3388717"/>
            <a:ext cx="4830815" cy="7315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A25F586-C58C-7B49-8020-958F1E28AD1E}"/>
              </a:ext>
            </a:extLst>
          </p:cNvPr>
          <p:cNvSpPr txBox="1"/>
          <p:nvPr/>
        </p:nvSpPr>
        <p:spPr>
          <a:xfrm>
            <a:off x="4817397" y="5930076"/>
            <a:ext cx="25638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3 x 3 Filter</a:t>
            </a:r>
          </a:p>
        </p:txBody>
      </p:sp>
    </p:spTree>
    <p:extLst>
      <p:ext uri="{BB962C8B-B14F-4D97-AF65-F5344CB8AC3E}">
        <p14:creationId xmlns:p14="http://schemas.microsoft.com/office/powerpoint/2010/main" val="1763846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Filters perform an operation on a</a:t>
            </a:r>
          </a:p>
          <a:p>
            <a:pPr algn="ctr"/>
            <a:r>
              <a:rPr lang="en-US" dirty="0"/>
              <a:t>subset of the array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1446513" y="1925677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A25F586-C58C-7B49-8020-958F1E28AD1E}"/>
              </a:ext>
            </a:extLst>
          </p:cNvPr>
          <p:cNvSpPr txBox="1"/>
          <p:nvPr/>
        </p:nvSpPr>
        <p:spPr>
          <a:xfrm>
            <a:off x="4817397" y="5930076"/>
            <a:ext cx="25638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3 x 3 Filter</a:t>
            </a:r>
          </a:p>
        </p:txBody>
      </p:sp>
    </p:spTree>
    <p:extLst>
      <p:ext uri="{BB962C8B-B14F-4D97-AF65-F5344CB8AC3E}">
        <p14:creationId xmlns:p14="http://schemas.microsoft.com/office/powerpoint/2010/main" val="25805667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Filters perform an operation on a</a:t>
            </a:r>
          </a:p>
          <a:p>
            <a:pPr algn="ctr"/>
            <a:r>
              <a:rPr lang="en-US" dirty="0"/>
              <a:t>subset of the array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2183495" y="1925677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5A25F586-C58C-7B49-8020-958F1E28AD1E}"/>
              </a:ext>
            </a:extLst>
          </p:cNvPr>
          <p:cNvSpPr txBox="1"/>
          <p:nvPr/>
        </p:nvSpPr>
        <p:spPr>
          <a:xfrm>
            <a:off x="4817397" y="5930076"/>
            <a:ext cx="25638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3 x 3 Filter</a:t>
            </a:r>
          </a:p>
        </p:txBody>
      </p:sp>
    </p:spTree>
    <p:extLst>
      <p:ext uri="{BB962C8B-B14F-4D97-AF65-F5344CB8AC3E}">
        <p14:creationId xmlns:p14="http://schemas.microsoft.com/office/powerpoint/2010/main" val="33411727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723179" y="1925677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71867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19445-314D-5D4B-A518-32B815BEE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5348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Slides for ‘1-Images are Arrays’</a:t>
            </a:r>
          </a:p>
        </p:txBody>
      </p:sp>
    </p:spTree>
    <p:extLst>
      <p:ext uri="{BB962C8B-B14F-4D97-AF65-F5344CB8AC3E}">
        <p14:creationId xmlns:p14="http://schemas.microsoft.com/office/powerpoint/2010/main" val="15500955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1446513" y="1925678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806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2183494" y="1925679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24308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2906828" y="1925679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791521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1F2697E-E08F-5D43-9BC9-BA3FE5476FD8}"/>
              </a:ext>
            </a:extLst>
          </p:cNvPr>
          <p:cNvGrpSpPr/>
          <p:nvPr/>
        </p:nvGrpSpPr>
        <p:grpSpPr>
          <a:xfrm>
            <a:off x="723179" y="2657197"/>
            <a:ext cx="7755342" cy="2194560"/>
            <a:chOff x="1473809" y="1925677"/>
            <a:chExt cx="7755342" cy="219456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BA729A2-F234-E54F-A5DE-8B84378F743E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F4ED04C-8123-5F42-95B0-9E525E3A3B68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F7579BC-6CA8-FF41-8F87-992A8D0482F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BC7DC25-52FD-6942-B312-3C9569ADED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77821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a 3 x 3 Max Filter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275946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But what about the edges?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25677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25677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?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15017B21-1892-B044-9B87-5563F8A6A42E}"/>
              </a:ext>
            </a:extLst>
          </p:cNvPr>
          <p:cNvGrpSpPr/>
          <p:nvPr/>
        </p:nvGrpSpPr>
        <p:grpSpPr>
          <a:xfrm>
            <a:off x="723333" y="1194157"/>
            <a:ext cx="7755342" cy="2194560"/>
            <a:chOff x="1473809" y="1925677"/>
            <a:chExt cx="7755342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92FFFB47-CA09-3E45-9A21-0C5A27BD8488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98B0B54-8052-A846-8671-87B055B3B85B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A8F2612-FD79-3F43-A4F5-440604BF3A75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5160A772-AC75-E144-83DF-4D1BFABF6C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079143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Array padding enables edge-to-edge filters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1132616" y="1912029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424917" y="1912029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B6815B90-F3F4-9E4A-8706-9B636B7CC93B}"/>
              </a:ext>
            </a:extLst>
          </p:cNvPr>
          <p:cNvSpPr/>
          <p:nvPr/>
        </p:nvSpPr>
        <p:spPr>
          <a:xfrm>
            <a:off x="552173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153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AB9437-7071-C041-8670-D4C3816D4BDA}"/>
              </a:ext>
            </a:extLst>
          </p:cNvPr>
          <p:cNvSpPr/>
          <p:nvPr/>
        </p:nvSpPr>
        <p:spPr>
          <a:xfrm>
            <a:off x="552173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232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323CAC4-438F-B642-9BA7-F01482EB94AD}"/>
              </a:ext>
            </a:extLst>
          </p:cNvPr>
          <p:cNvSpPr/>
          <p:nvPr/>
        </p:nvSpPr>
        <p:spPr>
          <a:xfrm>
            <a:off x="552173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112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3EAB39-CF0D-B843-914B-84ABAB99802C}"/>
              </a:ext>
            </a:extLst>
          </p:cNvPr>
          <p:cNvSpPr/>
          <p:nvPr/>
        </p:nvSpPr>
        <p:spPr>
          <a:xfrm>
            <a:off x="552173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136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1D0B84-112D-DD40-908E-B023605BA76D}"/>
              </a:ext>
            </a:extLst>
          </p:cNvPr>
          <p:cNvSpPr/>
          <p:nvPr/>
        </p:nvSpPr>
        <p:spPr>
          <a:xfrm>
            <a:off x="552173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68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3F32B97-85C0-034B-9E46-7B52E5B5843D}"/>
              </a:ext>
            </a:extLst>
          </p:cNvPr>
          <p:cNvSpPr/>
          <p:nvPr/>
        </p:nvSpPr>
        <p:spPr>
          <a:xfrm>
            <a:off x="11326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44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0D33F6-C2BE-F148-8904-57A7AB8FC3FB}"/>
              </a:ext>
            </a:extLst>
          </p:cNvPr>
          <p:cNvSpPr/>
          <p:nvPr/>
        </p:nvSpPr>
        <p:spPr>
          <a:xfrm>
            <a:off x="18641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237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F1EC084-52BE-A24D-BA52-32AA6BA29916}"/>
              </a:ext>
            </a:extLst>
          </p:cNvPr>
          <p:cNvSpPr/>
          <p:nvPr/>
        </p:nvSpPr>
        <p:spPr>
          <a:xfrm>
            <a:off x="259565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68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97ED37-802E-544A-BE44-710CC3C3E3AD}"/>
              </a:ext>
            </a:extLst>
          </p:cNvPr>
          <p:cNvSpPr/>
          <p:nvPr/>
        </p:nvSpPr>
        <p:spPr>
          <a:xfrm>
            <a:off x="332717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69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FA758D-C944-A34E-9615-C444C400D9B2}"/>
              </a:ext>
            </a:extLst>
          </p:cNvPr>
          <p:cNvSpPr/>
          <p:nvPr/>
        </p:nvSpPr>
        <p:spPr>
          <a:xfrm>
            <a:off x="40586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185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4AC335D-184A-554E-9A29-F5662073F260}"/>
              </a:ext>
            </a:extLst>
          </p:cNvPr>
          <p:cNvSpPr/>
          <p:nvPr/>
        </p:nvSpPr>
        <p:spPr>
          <a:xfrm>
            <a:off x="47902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153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E4A1773-719E-B542-BCB6-8AFD1A333BE5}"/>
              </a:ext>
            </a:extLst>
          </p:cNvPr>
          <p:cNvSpPr/>
          <p:nvPr/>
        </p:nvSpPr>
        <p:spPr>
          <a:xfrm>
            <a:off x="40109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44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EB52C0D-1347-6C4A-AB8A-5DCF91711631}"/>
              </a:ext>
            </a:extLst>
          </p:cNvPr>
          <p:cNvSpPr/>
          <p:nvPr/>
        </p:nvSpPr>
        <p:spPr>
          <a:xfrm>
            <a:off x="40109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251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CF6C28-DC37-BD4B-AD2B-8EF89CD5212C}"/>
              </a:ext>
            </a:extLst>
          </p:cNvPr>
          <p:cNvSpPr/>
          <p:nvPr/>
        </p:nvSpPr>
        <p:spPr>
          <a:xfrm>
            <a:off x="40109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111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13D3906-FB4B-EE4C-8FFE-1EDF48CE73A8}"/>
              </a:ext>
            </a:extLst>
          </p:cNvPr>
          <p:cNvSpPr/>
          <p:nvPr/>
        </p:nvSpPr>
        <p:spPr>
          <a:xfrm>
            <a:off x="40109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198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360F91-5768-BA46-BF82-D877B7803401}"/>
              </a:ext>
            </a:extLst>
          </p:cNvPr>
          <p:cNvSpPr/>
          <p:nvPr/>
        </p:nvSpPr>
        <p:spPr>
          <a:xfrm>
            <a:off x="40109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95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60412E9-D909-EF4B-AF60-501A7297FF5B}"/>
              </a:ext>
            </a:extLst>
          </p:cNvPr>
          <p:cNvSpPr/>
          <p:nvPr/>
        </p:nvSpPr>
        <p:spPr>
          <a:xfrm>
            <a:off x="11326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95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2B08AF-A7FC-CE47-80E9-8CEEEE2629FA}"/>
              </a:ext>
            </a:extLst>
          </p:cNvPr>
          <p:cNvSpPr/>
          <p:nvPr/>
        </p:nvSpPr>
        <p:spPr>
          <a:xfrm>
            <a:off x="18641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251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3537535-5F35-3C4C-8D7F-F2CD4968E1AC}"/>
              </a:ext>
            </a:extLst>
          </p:cNvPr>
          <p:cNvSpPr/>
          <p:nvPr/>
        </p:nvSpPr>
        <p:spPr>
          <a:xfrm>
            <a:off x="259565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84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4F3FEA9-7A5D-B241-98C2-99F092A5CFCA}"/>
              </a:ext>
            </a:extLst>
          </p:cNvPr>
          <p:cNvSpPr/>
          <p:nvPr/>
        </p:nvSpPr>
        <p:spPr>
          <a:xfrm>
            <a:off x="332717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121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C2AD7C3-2201-B34F-9F34-C414011D90B9}"/>
              </a:ext>
            </a:extLst>
          </p:cNvPr>
          <p:cNvSpPr/>
          <p:nvPr/>
        </p:nvSpPr>
        <p:spPr>
          <a:xfrm>
            <a:off x="40586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148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625DD7B-BFBF-9D4C-AB51-A55E74E5737F}"/>
              </a:ext>
            </a:extLst>
          </p:cNvPr>
          <p:cNvSpPr/>
          <p:nvPr/>
        </p:nvSpPr>
        <p:spPr>
          <a:xfrm>
            <a:off x="47902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68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2F4F4BE-F4B4-D748-8F4D-D82D56C00BF3}"/>
              </a:ext>
            </a:extLst>
          </p:cNvPr>
          <p:cNvSpPr/>
          <p:nvPr/>
        </p:nvSpPr>
        <p:spPr>
          <a:xfrm>
            <a:off x="55217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68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BF6E95-3BDB-DB4D-B20E-623721E56BF4}"/>
              </a:ext>
            </a:extLst>
          </p:cNvPr>
          <p:cNvSpPr/>
          <p:nvPr/>
        </p:nvSpPr>
        <p:spPr>
          <a:xfrm>
            <a:off x="55217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153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2AAF5E1-07A3-9A49-A4BB-097C3C0E56AE}"/>
              </a:ext>
            </a:extLst>
          </p:cNvPr>
          <p:cNvSpPr/>
          <p:nvPr/>
        </p:nvSpPr>
        <p:spPr>
          <a:xfrm>
            <a:off x="4010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44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A3A830-B28A-1949-8FB7-3486EAB665B5}"/>
              </a:ext>
            </a:extLst>
          </p:cNvPr>
          <p:cNvSpPr/>
          <p:nvPr/>
        </p:nvSpPr>
        <p:spPr>
          <a:xfrm>
            <a:off x="4010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95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6B74977-319A-9846-BAFD-E3EF7EFA26E2}"/>
              </a:ext>
            </a:extLst>
          </p:cNvPr>
          <p:cNvSpPr txBox="1"/>
          <p:nvPr/>
        </p:nvSpPr>
        <p:spPr>
          <a:xfrm>
            <a:off x="6431187" y="5916428"/>
            <a:ext cx="56158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‘Edge’/’Extend’ padding</a:t>
            </a:r>
          </a:p>
        </p:txBody>
      </p:sp>
    </p:spTree>
    <p:extLst>
      <p:ext uri="{BB962C8B-B14F-4D97-AF65-F5344CB8AC3E}">
        <p14:creationId xmlns:p14="http://schemas.microsoft.com/office/powerpoint/2010/main" val="36086743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Array padding enables edge-to-edge filters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1132616" y="1912029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424917" y="1912029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B6815B90-F3F4-9E4A-8706-9B636B7CC93B}"/>
              </a:ext>
            </a:extLst>
          </p:cNvPr>
          <p:cNvSpPr/>
          <p:nvPr/>
        </p:nvSpPr>
        <p:spPr>
          <a:xfrm>
            <a:off x="552173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AB9437-7071-C041-8670-D4C3816D4BDA}"/>
              </a:ext>
            </a:extLst>
          </p:cNvPr>
          <p:cNvSpPr/>
          <p:nvPr/>
        </p:nvSpPr>
        <p:spPr>
          <a:xfrm>
            <a:off x="552173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323CAC4-438F-B642-9BA7-F01482EB94AD}"/>
              </a:ext>
            </a:extLst>
          </p:cNvPr>
          <p:cNvSpPr/>
          <p:nvPr/>
        </p:nvSpPr>
        <p:spPr>
          <a:xfrm>
            <a:off x="552173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3EAB39-CF0D-B843-914B-84ABAB99802C}"/>
              </a:ext>
            </a:extLst>
          </p:cNvPr>
          <p:cNvSpPr/>
          <p:nvPr/>
        </p:nvSpPr>
        <p:spPr>
          <a:xfrm>
            <a:off x="552173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1D0B84-112D-DD40-908E-B023605BA76D}"/>
              </a:ext>
            </a:extLst>
          </p:cNvPr>
          <p:cNvSpPr/>
          <p:nvPr/>
        </p:nvSpPr>
        <p:spPr>
          <a:xfrm>
            <a:off x="552173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3F32B97-85C0-034B-9E46-7B52E5B5843D}"/>
              </a:ext>
            </a:extLst>
          </p:cNvPr>
          <p:cNvSpPr/>
          <p:nvPr/>
        </p:nvSpPr>
        <p:spPr>
          <a:xfrm>
            <a:off x="11326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0D33F6-C2BE-F148-8904-57A7AB8FC3FB}"/>
              </a:ext>
            </a:extLst>
          </p:cNvPr>
          <p:cNvSpPr/>
          <p:nvPr/>
        </p:nvSpPr>
        <p:spPr>
          <a:xfrm>
            <a:off x="18641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F1EC084-52BE-A24D-BA52-32AA6BA29916}"/>
              </a:ext>
            </a:extLst>
          </p:cNvPr>
          <p:cNvSpPr/>
          <p:nvPr/>
        </p:nvSpPr>
        <p:spPr>
          <a:xfrm>
            <a:off x="259565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97ED37-802E-544A-BE44-710CC3C3E3AD}"/>
              </a:ext>
            </a:extLst>
          </p:cNvPr>
          <p:cNvSpPr/>
          <p:nvPr/>
        </p:nvSpPr>
        <p:spPr>
          <a:xfrm>
            <a:off x="332717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FA758D-C944-A34E-9615-C444C400D9B2}"/>
              </a:ext>
            </a:extLst>
          </p:cNvPr>
          <p:cNvSpPr/>
          <p:nvPr/>
        </p:nvSpPr>
        <p:spPr>
          <a:xfrm>
            <a:off x="40586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4AC335D-184A-554E-9A29-F5662073F260}"/>
              </a:ext>
            </a:extLst>
          </p:cNvPr>
          <p:cNvSpPr/>
          <p:nvPr/>
        </p:nvSpPr>
        <p:spPr>
          <a:xfrm>
            <a:off x="47902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E4A1773-719E-B542-BCB6-8AFD1A333BE5}"/>
              </a:ext>
            </a:extLst>
          </p:cNvPr>
          <p:cNvSpPr/>
          <p:nvPr/>
        </p:nvSpPr>
        <p:spPr>
          <a:xfrm>
            <a:off x="40109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EB52C0D-1347-6C4A-AB8A-5DCF91711631}"/>
              </a:ext>
            </a:extLst>
          </p:cNvPr>
          <p:cNvSpPr/>
          <p:nvPr/>
        </p:nvSpPr>
        <p:spPr>
          <a:xfrm>
            <a:off x="40109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CF6C28-DC37-BD4B-AD2B-8EF89CD5212C}"/>
              </a:ext>
            </a:extLst>
          </p:cNvPr>
          <p:cNvSpPr/>
          <p:nvPr/>
        </p:nvSpPr>
        <p:spPr>
          <a:xfrm>
            <a:off x="40109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13D3906-FB4B-EE4C-8FFE-1EDF48CE73A8}"/>
              </a:ext>
            </a:extLst>
          </p:cNvPr>
          <p:cNvSpPr/>
          <p:nvPr/>
        </p:nvSpPr>
        <p:spPr>
          <a:xfrm>
            <a:off x="40109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360F91-5768-BA46-BF82-D877B7803401}"/>
              </a:ext>
            </a:extLst>
          </p:cNvPr>
          <p:cNvSpPr/>
          <p:nvPr/>
        </p:nvSpPr>
        <p:spPr>
          <a:xfrm>
            <a:off x="40109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60412E9-D909-EF4B-AF60-501A7297FF5B}"/>
              </a:ext>
            </a:extLst>
          </p:cNvPr>
          <p:cNvSpPr/>
          <p:nvPr/>
        </p:nvSpPr>
        <p:spPr>
          <a:xfrm>
            <a:off x="11326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2B08AF-A7FC-CE47-80E9-8CEEEE2629FA}"/>
              </a:ext>
            </a:extLst>
          </p:cNvPr>
          <p:cNvSpPr/>
          <p:nvPr/>
        </p:nvSpPr>
        <p:spPr>
          <a:xfrm>
            <a:off x="18641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3537535-5F35-3C4C-8D7F-F2CD4968E1AC}"/>
              </a:ext>
            </a:extLst>
          </p:cNvPr>
          <p:cNvSpPr/>
          <p:nvPr/>
        </p:nvSpPr>
        <p:spPr>
          <a:xfrm>
            <a:off x="259565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4F3FEA9-7A5D-B241-98C2-99F092A5CFCA}"/>
              </a:ext>
            </a:extLst>
          </p:cNvPr>
          <p:cNvSpPr/>
          <p:nvPr/>
        </p:nvSpPr>
        <p:spPr>
          <a:xfrm>
            <a:off x="332717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C2AD7C3-2201-B34F-9F34-C414011D90B9}"/>
              </a:ext>
            </a:extLst>
          </p:cNvPr>
          <p:cNvSpPr/>
          <p:nvPr/>
        </p:nvSpPr>
        <p:spPr>
          <a:xfrm>
            <a:off x="40586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625DD7B-BFBF-9D4C-AB51-A55E74E5737F}"/>
              </a:ext>
            </a:extLst>
          </p:cNvPr>
          <p:cNvSpPr/>
          <p:nvPr/>
        </p:nvSpPr>
        <p:spPr>
          <a:xfrm>
            <a:off x="47902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2F4F4BE-F4B4-D748-8F4D-D82D56C00BF3}"/>
              </a:ext>
            </a:extLst>
          </p:cNvPr>
          <p:cNvSpPr/>
          <p:nvPr/>
        </p:nvSpPr>
        <p:spPr>
          <a:xfrm>
            <a:off x="55217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BF6E95-3BDB-DB4D-B20E-623721E56BF4}"/>
              </a:ext>
            </a:extLst>
          </p:cNvPr>
          <p:cNvSpPr/>
          <p:nvPr/>
        </p:nvSpPr>
        <p:spPr>
          <a:xfrm>
            <a:off x="55217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2AAF5E1-07A3-9A49-A4BB-097C3C0E56AE}"/>
              </a:ext>
            </a:extLst>
          </p:cNvPr>
          <p:cNvSpPr/>
          <p:nvPr/>
        </p:nvSpPr>
        <p:spPr>
          <a:xfrm>
            <a:off x="4010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A3A830-B28A-1949-8FB7-3486EAB665B5}"/>
              </a:ext>
            </a:extLst>
          </p:cNvPr>
          <p:cNvSpPr/>
          <p:nvPr/>
        </p:nvSpPr>
        <p:spPr>
          <a:xfrm>
            <a:off x="4010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6B74977-319A-9846-BAFD-E3EF7EFA26E2}"/>
              </a:ext>
            </a:extLst>
          </p:cNvPr>
          <p:cNvSpPr txBox="1"/>
          <p:nvPr/>
        </p:nvSpPr>
        <p:spPr>
          <a:xfrm>
            <a:off x="6366199" y="5796238"/>
            <a:ext cx="54478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B050"/>
                </a:solidFill>
              </a:rPr>
              <a:t>‘Constant’/’zero’ padding</a:t>
            </a:r>
          </a:p>
        </p:txBody>
      </p:sp>
    </p:spTree>
    <p:extLst>
      <p:ext uri="{BB962C8B-B14F-4D97-AF65-F5344CB8AC3E}">
        <p14:creationId xmlns:p14="http://schemas.microsoft.com/office/powerpoint/2010/main" val="14236116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Array padding enables edge-to-edge filters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1132616" y="1912029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424917" y="1912029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B6815B90-F3F4-9E4A-8706-9B636B7CC93B}"/>
              </a:ext>
            </a:extLst>
          </p:cNvPr>
          <p:cNvSpPr/>
          <p:nvPr/>
        </p:nvSpPr>
        <p:spPr>
          <a:xfrm>
            <a:off x="552173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AB9437-7071-C041-8670-D4C3816D4BDA}"/>
              </a:ext>
            </a:extLst>
          </p:cNvPr>
          <p:cNvSpPr/>
          <p:nvPr/>
        </p:nvSpPr>
        <p:spPr>
          <a:xfrm>
            <a:off x="552173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323CAC4-438F-B642-9BA7-F01482EB94AD}"/>
              </a:ext>
            </a:extLst>
          </p:cNvPr>
          <p:cNvSpPr/>
          <p:nvPr/>
        </p:nvSpPr>
        <p:spPr>
          <a:xfrm>
            <a:off x="552173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3EAB39-CF0D-B843-914B-84ABAB99802C}"/>
              </a:ext>
            </a:extLst>
          </p:cNvPr>
          <p:cNvSpPr/>
          <p:nvPr/>
        </p:nvSpPr>
        <p:spPr>
          <a:xfrm>
            <a:off x="552173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1D0B84-112D-DD40-908E-B023605BA76D}"/>
              </a:ext>
            </a:extLst>
          </p:cNvPr>
          <p:cNvSpPr/>
          <p:nvPr/>
        </p:nvSpPr>
        <p:spPr>
          <a:xfrm>
            <a:off x="552173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3F32B97-85C0-034B-9E46-7B52E5B5843D}"/>
              </a:ext>
            </a:extLst>
          </p:cNvPr>
          <p:cNvSpPr/>
          <p:nvPr/>
        </p:nvSpPr>
        <p:spPr>
          <a:xfrm>
            <a:off x="11326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0D33F6-C2BE-F148-8904-57A7AB8FC3FB}"/>
              </a:ext>
            </a:extLst>
          </p:cNvPr>
          <p:cNvSpPr/>
          <p:nvPr/>
        </p:nvSpPr>
        <p:spPr>
          <a:xfrm>
            <a:off x="18641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F1EC084-52BE-A24D-BA52-32AA6BA29916}"/>
              </a:ext>
            </a:extLst>
          </p:cNvPr>
          <p:cNvSpPr/>
          <p:nvPr/>
        </p:nvSpPr>
        <p:spPr>
          <a:xfrm>
            <a:off x="259565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97ED37-802E-544A-BE44-710CC3C3E3AD}"/>
              </a:ext>
            </a:extLst>
          </p:cNvPr>
          <p:cNvSpPr/>
          <p:nvPr/>
        </p:nvSpPr>
        <p:spPr>
          <a:xfrm>
            <a:off x="332717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FA758D-C944-A34E-9615-C444C400D9B2}"/>
              </a:ext>
            </a:extLst>
          </p:cNvPr>
          <p:cNvSpPr/>
          <p:nvPr/>
        </p:nvSpPr>
        <p:spPr>
          <a:xfrm>
            <a:off x="40586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4AC335D-184A-554E-9A29-F5662073F260}"/>
              </a:ext>
            </a:extLst>
          </p:cNvPr>
          <p:cNvSpPr/>
          <p:nvPr/>
        </p:nvSpPr>
        <p:spPr>
          <a:xfrm>
            <a:off x="47902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E4A1773-719E-B542-BCB6-8AFD1A333BE5}"/>
              </a:ext>
            </a:extLst>
          </p:cNvPr>
          <p:cNvSpPr/>
          <p:nvPr/>
        </p:nvSpPr>
        <p:spPr>
          <a:xfrm>
            <a:off x="40109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EB52C0D-1347-6C4A-AB8A-5DCF91711631}"/>
              </a:ext>
            </a:extLst>
          </p:cNvPr>
          <p:cNvSpPr/>
          <p:nvPr/>
        </p:nvSpPr>
        <p:spPr>
          <a:xfrm>
            <a:off x="40109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CF6C28-DC37-BD4B-AD2B-8EF89CD5212C}"/>
              </a:ext>
            </a:extLst>
          </p:cNvPr>
          <p:cNvSpPr/>
          <p:nvPr/>
        </p:nvSpPr>
        <p:spPr>
          <a:xfrm>
            <a:off x="40109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13D3906-FB4B-EE4C-8FFE-1EDF48CE73A8}"/>
              </a:ext>
            </a:extLst>
          </p:cNvPr>
          <p:cNvSpPr/>
          <p:nvPr/>
        </p:nvSpPr>
        <p:spPr>
          <a:xfrm>
            <a:off x="40109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360F91-5768-BA46-BF82-D877B7803401}"/>
              </a:ext>
            </a:extLst>
          </p:cNvPr>
          <p:cNvSpPr/>
          <p:nvPr/>
        </p:nvSpPr>
        <p:spPr>
          <a:xfrm>
            <a:off x="40109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60412E9-D909-EF4B-AF60-501A7297FF5B}"/>
              </a:ext>
            </a:extLst>
          </p:cNvPr>
          <p:cNvSpPr/>
          <p:nvPr/>
        </p:nvSpPr>
        <p:spPr>
          <a:xfrm>
            <a:off x="11326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2B08AF-A7FC-CE47-80E9-8CEEEE2629FA}"/>
              </a:ext>
            </a:extLst>
          </p:cNvPr>
          <p:cNvSpPr/>
          <p:nvPr/>
        </p:nvSpPr>
        <p:spPr>
          <a:xfrm>
            <a:off x="18641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3537535-5F35-3C4C-8D7F-F2CD4968E1AC}"/>
              </a:ext>
            </a:extLst>
          </p:cNvPr>
          <p:cNvSpPr/>
          <p:nvPr/>
        </p:nvSpPr>
        <p:spPr>
          <a:xfrm>
            <a:off x="259565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4F3FEA9-7A5D-B241-98C2-99F092A5CFCA}"/>
              </a:ext>
            </a:extLst>
          </p:cNvPr>
          <p:cNvSpPr/>
          <p:nvPr/>
        </p:nvSpPr>
        <p:spPr>
          <a:xfrm>
            <a:off x="332717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C2AD7C3-2201-B34F-9F34-C414011D90B9}"/>
              </a:ext>
            </a:extLst>
          </p:cNvPr>
          <p:cNvSpPr/>
          <p:nvPr/>
        </p:nvSpPr>
        <p:spPr>
          <a:xfrm>
            <a:off x="40586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625DD7B-BFBF-9D4C-AB51-A55E74E5737F}"/>
              </a:ext>
            </a:extLst>
          </p:cNvPr>
          <p:cNvSpPr/>
          <p:nvPr/>
        </p:nvSpPr>
        <p:spPr>
          <a:xfrm>
            <a:off x="47902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2F4F4BE-F4B4-D748-8F4D-D82D56C00BF3}"/>
              </a:ext>
            </a:extLst>
          </p:cNvPr>
          <p:cNvSpPr/>
          <p:nvPr/>
        </p:nvSpPr>
        <p:spPr>
          <a:xfrm>
            <a:off x="55217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BF6E95-3BDB-DB4D-B20E-623721E56BF4}"/>
              </a:ext>
            </a:extLst>
          </p:cNvPr>
          <p:cNvSpPr/>
          <p:nvPr/>
        </p:nvSpPr>
        <p:spPr>
          <a:xfrm>
            <a:off x="55217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2AAF5E1-07A3-9A49-A4BB-097C3C0E56AE}"/>
              </a:ext>
            </a:extLst>
          </p:cNvPr>
          <p:cNvSpPr/>
          <p:nvPr/>
        </p:nvSpPr>
        <p:spPr>
          <a:xfrm>
            <a:off x="4010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A3A830-B28A-1949-8FB7-3486EAB665B5}"/>
              </a:ext>
            </a:extLst>
          </p:cNvPr>
          <p:cNvSpPr/>
          <p:nvPr/>
        </p:nvSpPr>
        <p:spPr>
          <a:xfrm>
            <a:off x="4010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4EDF07C8-CFF6-2D42-9031-CCEA10E11E15}"/>
              </a:ext>
            </a:extLst>
          </p:cNvPr>
          <p:cNvGrpSpPr/>
          <p:nvPr/>
        </p:nvGrpSpPr>
        <p:grpSpPr>
          <a:xfrm>
            <a:off x="401096" y="1180510"/>
            <a:ext cx="7755342" cy="2194560"/>
            <a:chOff x="1473809" y="1925677"/>
            <a:chExt cx="7755342" cy="2194560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114AED8F-1728-1749-8057-91AC8E8AF490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B09F4210-D542-CC4C-9A36-AF3E44A1D75E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1581B5E-1313-4747-ABEC-8E2F7FF8A13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171E131-50BF-B343-8A7D-785DFCFD2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507058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Array padding enables edge-to-edge filters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1132616" y="1912029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424917" y="1912029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B6815B90-F3F4-9E4A-8706-9B636B7CC93B}"/>
              </a:ext>
            </a:extLst>
          </p:cNvPr>
          <p:cNvSpPr/>
          <p:nvPr/>
        </p:nvSpPr>
        <p:spPr>
          <a:xfrm>
            <a:off x="552173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AB9437-7071-C041-8670-D4C3816D4BDA}"/>
              </a:ext>
            </a:extLst>
          </p:cNvPr>
          <p:cNvSpPr/>
          <p:nvPr/>
        </p:nvSpPr>
        <p:spPr>
          <a:xfrm>
            <a:off x="552173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323CAC4-438F-B642-9BA7-F01482EB94AD}"/>
              </a:ext>
            </a:extLst>
          </p:cNvPr>
          <p:cNvSpPr/>
          <p:nvPr/>
        </p:nvSpPr>
        <p:spPr>
          <a:xfrm>
            <a:off x="552173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3EAB39-CF0D-B843-914B-84ABAB99802C}"/>
              </a:ext>
            </a:extLst>
          </p:cNvPr>
          <p:cNvSpPr/>
          <p:nvPr/>
        </p:nvSpPr>
        <p:spPr>
          <a:xfrm>
            <a:off x="552173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1D0B84-112D-DD40-908E-B023605BA76D}"/>
              </a:ext>
            </a:extLst>
          </p:cNvPr>
          <p:cNvSpPr/>
          <p:nvPr/>
        </p:nvSpPr>
        <p:spPr>
          <a:xfrm>
            <a:off x="552173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3F32B97-85C0-034B-9E46-7B52E5B5843D}"/>
              </a:ext>
            </a:extLst>
          </p:cNvPr>
          <p:cNvSpPr/>
          <p:nvPr/>
        </p:nvSpPr>
        <p:spPr>
          <a:xfrm>
            <a:off x="11326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0D33F6-C2BE-F148-8904-57A7AB8FC3FB}"/>
              </a:ext>
            </a:extLst>
          </p:cNvPr>
          <p:cNvSpPr/>
          <p:nvPr/>
        </p:nvSpPr>
        <p:spPr>
          <a:xfrm>
            <a:off x="18641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F1EC084-52BE-A24D-BA52-32AA6BA29916}"/>
              </a:ext>
            </a:extLst>
          </p:cNvPr>
          <p:cNvSpPr/>
          <p:nvPr/>
        </p:nvSpPr>
        <p:spPr>
          <a:xfrm>
            <a:off x="259565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97ED37-802E-544A-BE44-710CC3C3E3AD}"/>
              </a:ext>
            </a:extLst>
          </p:cNvPr>
          <p:cNvSpPr/>
          <p:nvPr/>
        </p:nvSpPr>
        <p:spPr>
          <a:xfrm>
            <a:off x="332717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FA758D-C944-A34E-9615-C444C400D9B2}"/>
              </a:ext>
            </a:extLst>
          </p:cNvPr>
          <p:cNvSpPr/>
          <p:nvPr/>
        </p:nvSpPr>
        <p:spPr>
          <a:xfrm>
            <a:off x="40586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4AC335D-184A-554E-9A29-F5662073F260}"/>
              </a:ext>
            </a:extLst>
          </p:cNvPr>
          <p:cNvSpPr/>
          <p:nvPr/>
        </p:nvSpPr>
        <p:spPr>
          <a:xfrm>
            <a:off x="47902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E4A1773-719E-B542-BCB6-8AFD1A333BE5}"/>
              </a:ext>
            </a:extLst>
          </p:cNvPr>
          <p:cNvSpPr/>
          <p:nvPr/>
        </p:nvSpPr>
        <p:spPr>
          <a:xfrm>
            <a:off x="40109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EB52C0D-1347-6C4A-AB8A-5DCF91711631}"/>
              </a:ext>
            </a:extLst>
          </p:cNvPr>
          <p:cNvSpPr/>
          <p:nvPr/>
        </p:nvSpPr>
        <p:spPr>
          <a:xfrm>
            <a:off x="40109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CF6C28-DC37-BD4B-AD2B-8EF89CD5212C}"/>
              </a:ext>
            </a:extLst>
          </p:cNvPr>
          <p:cNvSpPr/>
          <p:nvPr/>
        </p:nvSpPr>
        <p:spPr>
          <a:xfrm>
            <a:off x="40109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13D3906-FB4B-EE4C-8FFE-1EDF48CE73A8}"/>
              </a:ext>
            </a:extLst>
          </p:cNvPr>
          <p:cNvSpPr/>
          <p:nvPr/>
        </p:nvSpPr>
        <p:spPr>
          <a:xfrm>
            <a:off x="40109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360F91-5768-BA46-BF82-D877B7803401}"/>
              </a:ext>
            </a:extLst>
          </p:cNvPr>
          <p:cNvSpPr/>
          <p:nvPr/>
        </p:nvSpPr>
        <p:spPr>
          <a:xfrm>
            <a:off x="40109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60412E9-D909-EF4B-AF60-501A7297FF5B}"/>
              </a:ext>
            </a:extLst>
          </p:cNvPr>
          <p:cNvSpPr/>
          <p:nvPr/>
        </p:nvSpPr>
        <p:spPr>
          <a:xfrm>
            <a:off x="11326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2B08AF-A7FC-CE47-80E9-8CEEEE2629FA}"/>
              </a:ext>
            </a:extLst>
          </p:cNvPr>
          <p:cNvSpPr/>
          <p:nvPr/>
        </p:nvSpPr>
        <p:spPr>
          <a:xfrm>
            <a:off x="18641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3537535-5F35-3C4C-8D7F-F2CD4968E1AC}"/>
              </a:ext>
            </a:extLst>
          </p:cNvPr>
          <p:cNvSpPr/>
          <p:nvPr/>
        </p:nvSpPr>
        <p:spPr>
          <a:xfrm>
            <a:off x="259565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4F3FEA9-7A5D-B241-98C2-99F092A5CFCA}"/>
              </a:ext>
            </a:extLst>
          </p:cNvPr>
          <p:cNvSpPr/>
          <p:nvPr/>
        </p:nvSpPr>
        <p:spPr>
          <a:xfrm>
            <a:off x="332717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C2AD7C3-2201-B34F-9F34-C414011D90B9}"/>
              </a:ext>
            </a:extLst>
          </p:cNvPr>
          <p:cNvSpPr/>
          <p:nvPr/>
        </p:nvSpPr>
        <p:spPr>
          <a:xfrm>
            <a:off x="40586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625DD7B-BFBF-9D4C-AB51-A55E74E5737F}"/>
              </a:ext>
            </a:extLst>
          </p:cNvPr>
          <p:cNvSpPr/>
          <p:nvPr/>
        </p:nvSpPr>
        <p:spPr>
          <a:xfrm>
            <a:off x="47902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2F4F4BE-F4B4-D748-8F4D-D82D56C00BF3}"/>
              </a:ext>
            </a:extLst>
          </p:cNvPr>
          <p:cNvSpPr/>
          <p:nvPr/>
        </p:nvSpPr>
        <p:spPr>
          <a:xfrm>
            <a:off x="55217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BF6E95-3BDB-DB4D-B20E-623721E56BF4}"/>
              </a:ext>
            </a:extLst>
          </p:cNvPr>
          <p:cNvSpPr/>
          <p:nvPr/>
        </p:nvSpPr>
        <p:spPr>
          <a:xfrm>
            <a:off x="55217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2AAF5E1-07A3-9A49-A4BB-097C3C0E56AE}"/>
              </a:ext>
            </a:extLst>
          </p:cNvPr>
          <p:cNvSpPr/>
          <p:nvPr/>
        </p:nvSpPr>
        <p:spPr>
          <a:xfrm>
            <a:off x="4010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A3A830-B28A-1949-8FB7-3486EAB665B5}"/>
              </a:ext>
            </a:extLst>
          </p:cNvPr>
          <p:cNvSpPr/>
          <p:nvPr/>
        </p:nvSpPr>
        <p:spPr>
          <a:xfrm>
            <a:off x="4010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4EDF07C8-CFF6-2D42-9031-CCEA10E11E15}"/>
              </a:ext>
            </a:extLst>
          </p:cNvPr>
          <p:cNvGrpSpPr/>
          <p:nvPr/>
        </p:nvGrpSpPr>
        <p:grpSpPr>
          <a:xfrm>
            <a:off x="1138077" y="1166862"/>
            <a:ext cx="7755342" cy="2194560"/>
            <a:chOff x="1473809" y="1925677"/>
            <a:chExt cx="7755342" cy="2194560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114AED8F-1728-1749-8057-91AC8E8AF490}"/>
                </a:ext>
              </a:extLst>
            </p:cNvPr>
            <p:cNvSpPr/>
            <p:nvPr/>
          </p:nvSpPr>
          <p:spPr>
            <a:xfrm>
              <a:off x="8497631" y="265719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B09F4210-D542-CC4C-9A36-AF3E44A1D75E}"/>
                </a:ext>
              </a:extLst>
            </p:cNvPr>
            <p:cNvSpPr/>
            <p:nvPr/>
          </p:nvSpPr>
          <p:spPr>
            <a:xfrm>
              <a:off x="1473809" y="1925677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1581B5E-1313-4747-ABEC-8E2F7FF8A13A}"/>
                </a:ext>
              </a:extLst>
            </p:cNvPr>
            <p:cNvCxnSpPr/>
            <p:nvPr/>
          </p:nvCxnSpPr>
          <p:spPr>
            <a:xfrm>
              <a:off x="3666816" y="192567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171E131-50BF-B343-8A7D-785DFCFD26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66816" y="3388717"/>
              <a:ext cx="4830815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18589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EC3669-FBE9-4043-8DD1-417818D5CB62}"/>
              </a:ext>
            </a:extLst>
          </p:cNvPr>
          <p:cNvSpPr txBox="1"/>
          <p:nvPr/>
        </p:nvSpPr>
        <p:spPr>
          <a:xfrm>
            <a:off x="2915920" y="2208034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1D array:</a:t>
            </a:r>
          </a:p>
          <a:p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2915920" y="3834677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2D array:</a:t>
            </a:r>
          </a:p>
          <a:p>
            <a:endParaRPr lang="en-US" sz="36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27BE9CB-08BC-4E4B-B91F-84B5544FE515}"/>
              </a:ext>
            </a:extLst>
          </p:cNvPr>
          <p:cNvGrpSpPr/>
          <p:nvPr/>
        </p:nvGrpSpPr>
        <p:grpSpPr>
          <a:xfrm>
            <a:off x="5811520" y="2197874"/>
            <a:ext cx="2194560" cy="731520"/>
            <a:chOff x="5811520" y="2208034"/>
            <a:chExt cx="2194560" cy="7315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00CEC51-18BB-7F4A-ADCC-45310BF787C0}"/>
                </a:ext>
              </a:extLst>
            </p:cNvPr>
            <p:cNvSpPr/>
            <p:nvPr/>
          </p:nvSpPr>
          <p:spPr>
            <a:xfrm>
              <a:off x="5811520" y="22080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2ED6A67-7BC2-0441-9192-60EA9141AD81}"/>
                </a:ext>
              </a:extLst>
            </p:cNvPr>
            <p:cNvSpPr/>
            <p:nvPr/>
          </p:nvSpPr>
          <p:spPr>
            <a:xfrm>
              <a:off x="6543040" y="22080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DB012D8-3211-3442-8C62-CECAD1298A0E}"/>
                </a:ext>
              </a:extLst>
            </p:cNvPr>
            <p:cNvSpPr/>
            <p:nvPr/>
          </p:nvSpPr>
          <p:spPr>
            <a:xfrm>
              <a:off x="7274560" y="22080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5811520" y="3488194"/>
            <a:ext cx="2194560" cy="1463040"/>
            <a:chOff x="5811520" y="3488194"/>
            <a:chExt cx="2194560" cy="146304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4E97C6F-D2FB-3C4E-B0DD-D26C9681A545}"/>
              </a:ext>
            </a:extLst>
          </p:cNvPr>
          <p:cNvSpPr txBox="1"/>
          <p:nvPr/>
        </p:nvSpPr>
        <p:spPr>
          <a:xfrm>
            <a:off x="5967928" y="2211422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872B79-53BE-E84B-9328-3495C4DE7FA0}"/>
              </a:ext>
            </a:extLst>
          </p:cNvPr>
          <p:cNvSpPr txBox="1"/>
          <p:nvPr/>
        </p:nvSpPr>
        <p:spPr>
          <a:xfrm>
            <a:off x="6699448" y="2211422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5749FB-1FD6-A447-9A2B-DF26B75EADD4}"/>
              </a:ext>
            </a:extLst>
          </p:cNvPr>
          <p:cNvSpPr txBox="1"/>
          <p:nvPr/>
        </p:nvSpPr>
        <p:spPr>
          <a:xfrm>
            <a:off x="7448212" y="2211422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5967928" y="354374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6699448" y="354374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7448212" y="354374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5967928" y="426230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6699448" y="426230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7448212" y="426230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421085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Array padding enables edge-to-edge filters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1132616" y="1912029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424917" y="1912029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B6815B90-F3F4-9E4A-8706-9B636B7CC93B}"/>
              </a:ext>
            </a:extLst>
          </p:cNvPr>
          <p:cNvSpPr/>
          <p:nvPr/>
        </p:nvSpPr>
        <p:spPr>
          <a:xfrm>
            <a:off x="552173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8AB9437-7071-C041-8670-D4C3816D4BDA}"/>
              </a:ext>
            </a:extLst>
          </p:cNvPr>
          <p:cNvSpPr/>
          <p:nvPr/>
        </p:nvSpPr>
        <p:spPr>
          <a:xfrm>
            <a:off x="552173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323CAC4-438F-B642-9BA7-F01482EB94AD}"/>
              </a:ext>
            </a:extLst>
          </p:cNvPr>
          <p:cNvSpPr/>
          <p:nvPr/>
        </p:nvSpPr>
        <p:spPr>
          <a:xfrm>
            <a:off x="552173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83EAB39-CF0D-B843-914B-84ABAB99802C}"/>
              </a:ext>
            </a:extLst>
          </p:cNvPr>
          <p:cNvSpPr/>
          <p:nvPr/>
        </p:nvSpPr>
        <p:spPr>
          <a:xfrm>
            <a:off x="552173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1D0B84-112D-DD40-908E-B023605BA76D}"/>
              </a:ext>
            </a:extLst>
          </p:cNvPr>
          <p:cNvSpPr/>
          <p:nvPr/>
        </p:nvSpPr>
        <p:spPr>
          <a:xfrm>
            <a:off x="552173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3F32B97-85C0-034B-9E46-7B52E5B5843D}"/>
              </a:ext>
            </a:extLst>
          </p:cNvPr>
          <p:cNvSpPr/>
          <p:nvPr/>
        </p:nvSpPr>
        <p:spPr>
          <a:xfrm>
            <a:off x="11326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0D33F6-C2BE-F148-8904-57A7AB8FC3FB}"/>
              </a:ext>
            </a:extLst>
          </p:cNvPr>
          <p:cNvSpPr/>
          <p:nvPr/>
        </p:nvSpPr>
        <p:spPr>
          <a:xfrm>
            <a:off x="18641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F1EC084-52BE-A24D-BA52-32AA6BA29916}"/>
              </a:ext>
            </a:extLst>
          </p:cNvPr>
          <p:cNvSpPr/>
          <p:nvPr/>
        </p:nvSpPr>
        <p:spPr>
          <a:xfrm>
            <a:off x="259565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597ED37-802E-544A-BE44-710CC3C3E3AD}"/>
              </a:ext>
            </a:extLst>
          </p:cNvPr>
          <p:cNvSpPr/>
          <p:nvPr/>
        </p:nvSpPr>
        <p:spPr>
          <a:xfrm>
            <a:off x="332717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FA758D-C944-A34E-9615-C444C400D9B2}"/>
              </a:ext>
            </a:extLst>
          </p:cNvPr>
          <p:cNvSpPr/>
          <p:nvPr/>
        </p:nvSpPr>
        <p:spPr>
          <a:xfrm>
            <a:off x="40586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4AC335D-184A-554E-9A29-F5662073F260}"/>
              </a:ext>
            </a:extLst>
          </p:cNvPr>
          <p:cNvSpPr/>
          <p:nvPr/>
        </p:nvSpPr>
        <p:spPr>
          <a:xfrm>
            <a:off x="479021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E4A1773-719E-B542-BCB6-8AFD1A333BE5}"/>
              </a:ext>
            </a:extLst>
          </p:cNvPr>
          <p:cNvSpPr/>
          <p:nvPr/>
        </p:nvSpPr>
        <p:spPr>
          <a:xfrm>
            <a:off x="401096" y="19120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EB52C0D-1347-6C4A-AB8A-5DCF91711631}"/>
              </a:ext>
            </a:extLst>
          </p:cNvPr>
          <p:cNvSpPr/>
          <p:nvPr/>
        </p:nvSpPr>
        <p:spPr>
          <a:xfrm>
            <a:off x="401096" y="264354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CF6C28-DC37-BD4B-AD2B-8EF89CD5212C}"/>
              </a:ext>
            </a:extLst>
          </p:cNvPr>
          <p:cNvSpPr/>
          <p:nvPr/>
        </p:nvSpPr>
        <p:spPr>
          <a:xfrm>
            <a:off x="401096" y="337506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13D3906-FB4B-EE4C-8FFE-1EDF48CE73A8}"/>
              </a:ext>
            </a:extLst>
          </p:cNvPr>
          <p:cNvSpPr/>
          <p:nvPr/>
        </p:nvSpPr>
        <p:spPr>
          <a:xfrm>
            <a:off x="401096" y="410658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1360F91-5768-BA46-BF82-D877B7803401}"/>
              </a:ext>
            </a:extLst>
          </p:cNvPr>
          <p:cNvSpPr/>
          <p:nvPr/>
        </p:nvSpPr>
        <p:spPr>
          <a:xfrm>
            <a:off x="401096" y="48381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60412E9-D909-EF4B-AF60-501A7297FF5B}"/>
              </a:ext>
            </a:extLst>
          </p:cNvPr>
          <p:cNvSpPr/>
          <p:nvPr/>
        </p:nvSpPr>
        <p:spPr>
          <a:xfrm>
            <a:off x="11326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2B08AF-A7FC-CE47-80E9-8CEEEE2629FA}"/>
              </a:ext>
            </a:extLst>
          </p:cNvPr>
          <p:cNvSpPr/>
          <p:nvPr/>
        </p:nvSpPr>
        <p:spPr>
          <a:xfrm>
            <a:off x="18641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3537535-5F35-3C4C-8D7F-F2CD4968E1AC}"/>
              </a:ext>
            </a:extLst>
          </p:cNvPr>
          <p:cNvSpPr/>
          <p:nvPr/>
        </p:nvSpPr>
        <p:spPr>
          <a:xfrm>
            <a:off x="259565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64F3FEA9-7A5D-B241-98C2-99F092A5CFCA}"/>
              </a:ext>
            </a:extLst>
          </p:cNvPr>
          <p:cNvSpPr/>
          <p:nvPr/>
        </p:nvSpPr>
        <p:spPr>
          <a:xfrm>
            <a:off x="332717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C2AD7C3-2201-B34F-9F34-C414011D90B9}"/>
              </a:ext>
            </a:extLst>
          </p:cNvPr>
          <p:cNvSpPr/>
          <p:nvPr/>
        </p:nvSpPr>
        <p:spPr>
          <a:xfrm>
            <a:off x="40586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625DD7B-BFBF-9D4C-AB51-A55E74E5737F}"/>
              </a:ext>
            </a:extLst>
          </p:cNvPr>
          <p:cNvSpPr/>
          <p:nvPr/>
        </p:nvSpPr>
        <p:spPr>
          <a:xfrm>
            <a:off x="479021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2F4F4BE-F4B4-D748-8F4D-D82D56C00BF3}"/>
              </a:ext>
            </a:extLst>
          </p:cNvPr>
          <p:cNvSpPr/>
          <p:nvPr/>
        </p:nvSpPr>
        <p:spPr>
          <a:xfrm>
            <a:off x="552173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ABF6E95-3BDB-DB4D-B20E-623721E56BF4}"/>
              </a:ext>
            </a:extLst>
          </p:cNvPr>
          <p:cNvSpPr/>
          <p:nvPr/>
        </p:nvSpPr>
        <p:spPr>
          <a:xfrm>
            <a:off x="552173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2AAF5E1-07A3-9A49-A4BB-097C3C0E56AE}"/>
              </a:ext>
            </a:extLst>
          </p:cNvPr>
          <p:cNvSpPr/>
          <p:nvPr/>
        </p:nvSpPr>
        <p:spPr>
          <a:xfrm>
            <a:off x="401096" y="118050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DA3A830-B28A-1949-8FB7-3486EAB665B5}"/>
              </a:ext>
            </a:extLst>
          </p:cNvPr>
          <p:cNvSpPr/>
          <p:nvPr/>
        </p:nvSpPr>
        <p:spPr>
          <a:xfrm>
            <a:off x="401096" y="5569629"/>
            <a:ext cx="731520" cy="73152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3821287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3 x 3 Max Filter with zero-padding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723179" y="1952973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95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84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69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217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147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127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121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185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167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148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153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136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015480" y="1952973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241</a:t>
              </a:r>
            </a:p>
          </p:txBody>
        </p:sp>
      </p:grp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F271505C-48B6-E444-A15A-962558A23F40}"/>
              </a:ext>
            </a:extLst>
          </p:cNvPr>
          <p:cNvCxnSpPr/>
          <p:nvPr/>
        </p:nvCxnSpPr>
        <p:spPr>
          <a:xfrm>
            <a:off x="5581934" y="3725839"/>
            <a:ext cx="95534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362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5D973-E12D-8446-8ADD-51006D061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370" y="1402545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/>
              <a:t>Many types of filters</a:t>
            </a:r>
          </a:p>
          <a:p>
            <a:pPr lvl="1"/>
            <a:r>
              <a:rPr lang="en-US" sz="3200" dirty="0"/>
              <a:t>e.g., Max, Min, Median, Standard Deviation, etc.</a:t>
            </a:r>
          </a:p>
          <a:p>
            <a:pPr lvl="1"/>
            <a:r>
              <a:rPr lang="en-US" sz="3200" dirty="0"/>
              <a:t>Can also filter with convolutions – we’ll cover that next!</a:t>
            </a:r>
          </a:p>
          <a:p>
            <a:r>
              <a:rPr lang="en-US" sz="3600" dirty="0"/>
              <a:t>Why filters?</a:t>
            </a:r>
          </a:p>
          <a:p>
            <a:pPr lvl="1"/>
            <a:r>
              <a:rPr lang="en-US" sz="3200" dirty="0"/>
              <a:t>Smooth image to reduce effects of noise</a:t>
            </a:r>
          </a:p>
          <a:p>
            <a:pPr lvl="1"/>
            <a:r>
              <a:rPr lang="en-US" sz="3200" dirty="0"/>
              <a:t>‘Grow’ light or dark areas</a:t>
            </a:r>
          </a:p>
          <a:p>
            <a:pPr lvl="1"/>
            <a:r>
              <a:rPr lang="en-US" sz="3200" dirty="0"/>
              <a:t>Highlight regions of interest</a:t>
            </a:r>
          </a:p>
          <a:p>
            <a:pPr lvl="1"/>
            <a:r>
              <a:rPr lang="en-US" sz="3200" dirty="0"/>
              <a:t>Calculate features</a:t>
            </a:r>
          </a:p>
        </p:txBody>
      </p:sp>
    </p:spTree>
    <p:extLst>
      <p:ext uri="{BB962C8B-B14F-4D97-AF65-F5344CB8AC3E}">
        <p14:creationId xmlns:p14="http://schemas.microsoft.com/office/powerpoint/2010/main" val="34413894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955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Convolutions transform an array</a:t>
            </a:r>
          </a:p>
          <a:p>
            <a:pPr algn="ctr"/>
            <a:r>
              <a:rPr lang="en-US" dirty="0"/>
              <a:t>using another array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2F9CDC48-BE34-0348-9A52-F06EA9FFAD1D}"/>
              </a:ext>
            </a:extLst>
          </p:cNvPr>
          <p:cNvGrpSpPr/>
          <p:nvPr/>
        </p:nvGrpSpPr>
        <p:grpSpPr>
          <a:xfrm>
            <a:off x="1364625" y="2069170"/>
            <a:ext cx="2194560" cy="2194560"/>
            <a:chOff x="723179" y="1407060"/>
            <a:chExt cx="2194560" cy="219456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72317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145469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218621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72317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145469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218621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72317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145469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218621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CAF2B51-71BB-784E-B085-B9BFF1649386}"/>
              </a:ext>
            </a:extLst>
          </p:cNvPr>
          <p:cNvGrpSpPr/>
          <p:nvPr/>
        </p:nvGrpSpPr>
        <p:grpSpPr>
          <a:xfrm>
            <a:off x="5179475" y="2069170"/>
            <a:ext cx="2194560" cy="2194560"/>
            <a:chOff x="5431885" y="4196207"/>
            <a:chExt cx="2194560" cy="219456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DD598B2-43BB-974E-9436-353ECA605AFF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356E68D-D666-5C46-B650-5EE5386DE3A0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506F4F-004D-F844-B2D4-027EE384DDD3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22AED36-98F3-784F-8F85-E57114DE3061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BAA72B8-B719-9A4D-9B2A-98A565A748D5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-8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DAD2819-6C3F-1E4C-9817-068F15DA7BC8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FB42EF4-C7E7-5344-9645-DF25AFA6414E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B0B7F3E-2623-144A-82D8-8241A1325FB7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18E084B9-4785-9C46-A8A4-BE79D0CEBB0E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9AC050D-2BCE-7C46-AC5F-39E5C9B08853}"/>
              </a:ext>
            </a:extLst>
          </p:cNvPr>
          <p:cNvSpPr txBox="1"/>
          <p:nvPr/>
        </p:nvSpPr>
        <p:spPr>
          <a:xfrm>
            <a:off x="4968156" y="4496911"/>
            <a:ext cx="30396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You will see this called:</a:t>
            </a:r>
          </a:p>
          <a:p>
            <a:r>
              <a:rPr lang="en-US" sz="2400" dirty="0"/>
              <a:t>-kernel</a:t>
            </a:r>
          </a:p>
          <a:p>
            <a:r>
              <a:rPr lang="en-US" sz="2400" dirty="0"/>
              <a:t>-convolution matrix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C6D2BF6-28B9-9C41-8FED-D42B6C59EF2A}"/>
              </a:ext>
            </a:extLst>
          </p:cNvPr>
          <p:cNvSpPr txBox="1"/>
          <p:nvPr/>
        </p:nvSpPr>
        <p:spPr>
          <a:xfrm>
            <a:off x="4215359" y="2947915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9DADE1C-50C3-0F4F-B391-B060D4965778}"/>
              </a:ext>
            </a:extLst>
          </p:cNvPr>
          <p:cNvSpPr txBox="1"/>
          <p:nvPr/>
        </p:nvSpPr>
        <p:spPr>
          <a:xfrm>
            <a:off x="8325608" y="2784139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A6EC5022-0834-114C-BBC3-AE0C8F24023A}"/>
              </a:ext>
            </a:extLst>
          </p:cNvPr>
          <p:cNvSpPr/>
          <p:nvPr/>
        </p:nvSpPr>
        <p:spPr>
          <a:xfrm>
            <a:off x="9270162" y="2822060"/>
            <a:ext cx="731520" cy="7315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910563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955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Convolutions transform an array</a:t>
            </a:r>
          </a:p>
          <a:p>
            <a:pPr algn="ctr"/>
            <a:r>
              <a:rPr lang="en-US" dirty="0"/>
              <a:t>using another array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2F9CDC48-BE34-0348-9A52-F06EA9FFAD1D}"/>
              </a:ext>
            </a:extLst>
          </p:cNvPr>
          <p:cNvGrpSpPr/>
          <p:nvPr/>
        </p:nvGrpSpPr>
        <p:grpSpPr>
          <a:xfrm>
            <a:off x="1364625" y="2069170"/>
            <a:ext cx="2194560" cy="2194560"/>
            <a:chOff x="723179" y="1407060"/>
            <a:chExt cx="2194560" cy="219456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72317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145469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218621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72317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145469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218621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72317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145469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218621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CAF2B51-71BB-784E-B085-B9BFF1649386}"/>
              </a:ext>
            </a:extLst>
          </p:cNvPr>
          <p:cNvGrpSpPr/>
          <p:nvPr/>
        </p:nvGrpSpPr>
        <p:grpSpPr>
          <a:xfrm>
            <a:off x="5179475" y="2069170"/>
            <a:ext cx="2194560" cy="2194560"/>
            <a:chOff x="5431885" y="4196207"/>
            <a:chExt cx="2194560" cy="219456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DD598B2-43BB-974E-9436-353ECA605AFF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356E68D-D666-5C46-B650-5EE5386DE3A0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506F4F-004D-F844-B2D4-027EE384DDD3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22AED36-98F3-784F-8F85-E57114DE3061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BAA72B8-B719-9A4D-9B2A-98A565A748D5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-8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DAD2819-6C3F-1E4C-9817-068F15DA7BC8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FB42EF4-C7E7-5344-9645-DF25AFA6414E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B0B7F3E-2623-144A-82D8-8241A1325FB7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18E084B9-4785-9C46-A8A4-BE79D0CEBB0E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0C6D2BF6-28B9-9C41-8FED-D42B6C59EF2A}"/>
              </a:ext>
            </a:extLst>
          </p:cNvPr>
          <p:cNvSpPr txBox="1"/>
          <p:nvPr/>
        </p:nvSpPr>
        <p:spPr>
          <a:xfrm>
            <a:off x="4215359" y="2947915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9DADE1C-50C3-0F4F-B391-B060D4965778}"/>
              </a:ext>
            </a:extLst>
          </p:cNvPr>
          <p:cNvSpPr txBox="1"/>
          <p:nvPr/>
        </p:nvSpPr>
        <p:spPr>
          <a:xfrm>
            <a:off x="8325608" y="2784139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A6EC5022-0834-114C-BBC3-AE0C8F24023A}"/>
              </a:ext>
            </a:extLst>
          </p:cNvPr>
          <p:cNvSpPr/>
          <p:nvPr/>
        </p:nvSpPr>
        <p:spPr>
          <a:xfrm>
            <a:off x="9270162" y="2822060"/>
            <a:ext cx="731520" cy="7315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9E3790-1912-5644-B7ED-C896CDFC7933}"/>
              </a:ext>
            </a:extLst>
          </p:cNvPr>
          <p:cNvSpPr txBox="1"/>
          <p:nvPr/>
        </p:nvSpPr>
        <p:spPr>
          <a:xfrm>
            <a:off x="819015" y="4661411"/>
            <a:ext cx="1005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(44 x 1) + (237 x 1) + (68 x 1) + (251 x 1) + (150 x -8) + (238 x 1) +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(111 x 1) + (198 x 1) + (73 x 1) </a:t>
            </a:r>
          </a:p>
        </p:txBody>
      </p:sp>
    </p:spTree>
    <p:extLst>
      <p:ext uri="{BB962C8B-B14F-4D97-AF65-F5344CB8AC3E}">
        <p14:creationId xmlns:p14="http://schemas.microsoft.com/office/powerpoint/2010/main" val="28298810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955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Convolutions transform an array</a:t>
            </a:r>
          </a:p>
          <a:p>
            <a:pPr algn="ctr"/>
            <a:r>
              <a:rPr lang="en-US" dirty="0"/>
              <a:t>using another array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2F9CDC48-BE34-0348-9A52-F06EA9FFAD1D}"/>
              </a:ext>
            </a:extLst>
          </p:cNvPr>
          <p:cNvGrpSpPr/>
          <p:nvPr/>
        </p:nvGrpSpPr>
        <p:grpSpPr>
          <a:xfrm>
            <a:off x="1364625" y="2069170"/>
            <a:ext cx="2194560" cy="2194560"/>
            <a:chOff x="723179" y="1407060"/>
            <a:chExt cx="2194560" cy="219456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72317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44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145469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237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2186219" y="140706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68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72317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251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145469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2186219" y="213858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238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72317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111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145469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198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2186219" y="2870100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73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CAF2B51-71BB-784E-B085-B9BFF1649386}"/>
              </a:ext>
            </a:extLst>
          </p:cNvPr>
          <p:cNvGrpSpPr/>
          <p:nvPr/>
        </p:nvGrpSpPr>
        <p:grpSpPr>
          <a:xfrm>
            <a:off x="5179475" y="2069170"/>
            <a:ext cx="2194560" cy="2194560"/>
            <a:chOff x="5431885" y="4196207"/>
            <a:chExt cx="2194560" cy="219456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FDD598B2-43BB-974E-9436-353ECA605AFF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356E68D-D666-5C46-B650-5EE5386DE3A0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2A506F4F-004D-F844-B2D4-027EE384DDD3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22AED36-98F3-784F-8F85-E57114DE3061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EBAA72B8-B719-9A4D-9B2A-98A565A748D5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-8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DAD2819-6C3F-1E4C-9817-068F15DA7BC8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FB42EF4-C7E7-5344-9645-DF25AFA6414E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B0B7F3E-2623-144A-82D8-8241A1325FB7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18E084B9-4785-9C46-A8A4-BE79D0CEBB0E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0C6D2BF6-28B9-9C41-8FED-D42B6C59EF2A}"/>
              </a:ext>
            </a:extLst>
          </p:cNvPr>
          <p:cNvSpPr txBox="1"/>
          <p:nvPr/>
        </p:nvSpPr>
        <p:spPr>
          <a:xfrm>
            <a:off x="4215359" y="2947915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*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9DADE1C-50C3-0F4F-B391-B060D4965778}"/>
              </a:ext>
            </a:extLst>
          </p:cNvPr>
          <p:cNvSpPr txBox="1"/>
          <p:nvPr/>
        </p:nvSpPr>
        <p:spPr>
          <a:xfrm>
            <a:off x="8325608" y="2784139"/>
            <a:ext cx="4651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=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A6EC5022-0834-114C-BBC3-AE0C8F24023A}"/>
              </a:ext>
            </a:extLst>
          </p:cNvPr>
          <p:cNvSpPr/>
          <p:nvPr/>
        </p:nvSpPr>
        <p:spPr>
          <a:xfrm>
            <a:off x="9270162" y="2822060"/>
            <a:ext cx="731520" cy="7315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9E3790-1912-5644-B7ED-C896CDFC7933}"/>
              </a:ext>
            </a:extLst>
          </p:cNvPr>
          <p:cNvSpPr txBox="1"/>
          <p:nvPr/>
        </p:nvSpPr>
        <p:spPr>
          <a:xfrm>
            <a:off x="819015" y="4661411"/>
            <a:ext cx="1005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(44 x 1) + (237 x 1) + (68 x 1) + (251 x 1) + (150 x -8) + (238 x 1) + 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(111 x 1) + (198 x 1) + (73 x 1)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8248272-71A3-9A45-BEBA-6CC710BFE0AA}"/>
              </a:ext>
            </a:extLst>
          </p:cNvPr>
          <p:cNvSpPr txBox="1"/>
          <p:nvPr/>
        </p:nvSpPr>
        <p:spPr>
          <a:xfrm>
            <a:off x="2136689" y="5640892"/>
            <a:ext cx="100553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44 + 237 + 68 + 251 - 1200 + 238 + 111 + 198 + 73 = 20</a:t>
            </a:r>
          </a:p>
        </p:txBody>
      </p:sp>
    </p:spTree>
    <p:extLst>
      <p:ext uri="{BB962C8B-B14F-4D97-AF65-F5344CB8AC3E}">
        <p14:creationId xmlns:p14="http://schemas.microsoft.com/office/powerpoint/2010/main" val="35716434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28276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066863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28276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96605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5A3337-7B1E-B040-91C3-570FFD693EEB}"/>
              </a:ext>
            </a:extLst>
          </p:cNvPr>
          <p:cNvGrpSpPr/>
          <p:nvPr/>
        </p:nvGrpSpPr>
        <p:grpSpPr>
          <a:xfrm>
            <a:off x="441825" y="148957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D20C184-DAE3-1C48-9074-8BD72F19B40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F56133-EE05-F741-A785-0DE470986F86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A45D3DB-A723-984F-83FF-E4063C53C505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434104D-B90B-3D41-86DF-2D812CF0C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59594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5A3337-7B1E-B040-91C3-570FFD693EEB}"/>
              </a:ext>
            </a:extLst>
          </p:cNvPr>
          <p:cNvGrpSpPr/>
          <p:nvPr/>
        </p:nvGrpSpPr>
        <p:grpSpPr>
          <a:xfrm>
            <a:off x="441827" y="295261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D20C184-DAE3-1C48-9074-8BD72F19B40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F56133-EE05-F741-A785-0DE470986F86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A45D3DB-A723-984F-83FF-E4063C53C505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434104D-B90B-3D41-86DF-2D812CF0C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1928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6396792" y="228115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5949752" y="280942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3028752" y="301840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5598160" y="332563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5754568" y="338118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6486088" y="338118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7234852" y="338118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5754568" y="409974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6486088" y="409974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7234852" y="409974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642212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5A3337-7B1E-B040-91C3-570FFD693EEB}"/>
              </a:ext>
            </a:extLst>
          </p:cNvPr>
          <p:cNvGrpSpPr/>
          <p:nvPr/>
        </p:nvGrpSpPr>
        <p:grpSpPr>
          <a:xfrm>
            <a:off x="2636385" y="148957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7D20C184-DAE3-1C48-9074-8BD72F19B40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F56133-EE05-F741-A785-0DE470986F86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A45D3DB-A723-984F-83FF-E4063C53C505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434104D-B90B-3D41-86DF-2D812CF0CB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095647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02992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5658062-817A-5B48-9E70-5B1CF9EA7105}"/>
              </a:ext>
            </a:extLst>
          </p:cNvPr>
          <p:cNvGrpSpPr/>
          <p:nvPr/>
        </p:nvGrpSpPr>
        <p:grpSpPr>
          <a:xfrm>
            <a:off x="1173347" y="148957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F8971CDE-F966-3A49-A800-1357C8E3E46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5687B3E3-3045-F64B-9A31-AFB21EAAFB1F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650F6FE-4FA0-3941-B471-834C953BD54D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CAAFAF50-52E8-4A49-83E4-15312728E6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00113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5658062-817A-5B48-9E70-5B1CF9EA7105}"/>
              </a:ext>
            </a:extLst>
          </p:cNvPr>
          <p:cNvGrpSpPr/>
          <p:nvPr/>
        </p:nvGrpSpPr>
        <p:grpSpPr>
          <a:xfrm>
            <a:off x="1173347" y="1489578"/>
            <a:ext cx="8374319" cy="2194560"/>
            <a:chOff x="441825" y="1489578"/>
            <a:chExt cx="8374319" cy="219456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F8971CDE-F966-3A49-A800-1357C8E3E46B}"/>
                </a:ext>
              </a:extLst>
            </p:cNvPr>
            <p:cNvSpPr/>
            <p:nvPr/>
          </p:nvSpPr>
          <p:spPr>
            <a:xfrm>
              <a:off x="8084624" y="2221098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5687B3E3-3045-F64B-9A31-AFB21EAAFB1F}"/>
                </a:ext>
              </a:extLst>
            </p:cNvPr>
            <p:cNvSpPr/>
            <p:nvPr/>
          </p:nvSpPr>
          <p:spPr>
            <a:xfrm>
              <a:off x="441825" y="1489578"/>
              <a:ext cx="2193007" cy="21945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650F6FE-4FA0-3941-B471-834C953BD54D}"/>
                </a:ext>
              </a:extLst>
            </p:cNvPr>
            <p:cNvCxnSpPr>
              <a:cxnSpLocks/>
            </p:cNvCxnSpPr>
            <p:nvPr/>
          </p:nvCxnSpPr>
          <p:spPr>
            <a:xfrm>
              <a:off x="2634832" y="148957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CAAFAF50-52E8-4A49-83E4-15312728E6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4832" y="2952618"/>
              <a:ext cx="5449790" cy="73152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63F51401-FDF5-B942-A106-A9F50115C828}"/>
              </a:ext>
            </a:extLst>
          </p:cNvPr>
          <p:cNvSpPr txBox="1"/>
          <p:nvPr/>
        </p:nvSpPr>
        <p:spPr>
          <a:xfrm>
            <a:off x="7885655" y="5656030"/>
            <a:ext cx="33403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255 + 255 + 255 = 765</a:t>
            </a:r>
          </a:p>
        </p:txBody>
      </p:sp>
    </p:spTree>
    <p:extLst>
      <p:ext uri="{BB962C8B-B14F-4D97-AF65-F5344CB8AC3E}">
        <p14:creationId xmlns:p14="http://schemas.microsoft.com/office/powerpoint/2010/main" val="20058157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Convolutional filters are very powerful for detecting image features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58397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F27A3E9-5620-A848-B9B2-2841EF8076E2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Vertical edge detector using</a:t>
            </a:r>
          </a:p>
          <a:p>
            <a:pPr algn="ctr"/>
            <a:r>
              <a:rPr lang="en-US" dirty="0"/>
              <a:t>Extend/Edge padding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A5B157C-D16E-B447-A5CF-78BFA62A3268}"/>
              </a:ext>
            </a:extLst>
          </p:cNvPr>
          <p:cNvGrpSpPr/>
          <p:nvPr/>
        </p:nvGrpSpPr>
        <p:grpSpPr>
          <a:xfrm>
            <a:off x="441825" y="1489578"/>
            <a:ext cx="4389120" cy="3657600"/>
            <a:chOff x="2306320" y="1639074"/>
            <a:chExt cx="4389120" cy="36576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C366A23-F34D-5449-87A8-D9D16E98345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E8DD0F6-4D06-B84E-9783-95AC535242A6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4743454-9072-004E-BBF0-5CF34EAB575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E700711-6AB9-9347-8E94-6D5FC977B22A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B804AF7-39D7-404C-82A1-8A73444BD6E5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D9506F-30CE-5A4F-9ADF-037675D71B1A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CA03E5-BB81-FA4B-A42C-54E61A95B247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3C642E1-0C06-7A48-AEFB-97653F2CA0A3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E9C5B9-8C76-A848-9985-49B5A114D760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FBC017-65F7-354D-B566-EB90FA00505D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67A3D7-0516-0144-BB49-0C55AABB7369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0AD02-697C-394D-8468-A9CB494D75E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5E992383-3560-8346-AA07-CD53916C664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F56B315-B6A9-E74D-A28D-5B27C99FF27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D8FC91C-D371-004B-9245-68F5F7AB640C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827B52E-EF30-FB47-B97B-260D3DE7CEF9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53DDFF4-5890-DF4B-9A85-980AA228926C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3CE086D-C722-134F-A8F7-D611FA2331F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C1419DB1-1397-674C-AC60-F51EAC52CE75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DF159ED-D0E9-D140-B7B8-1E29E1915F81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07A852-3DD2-9246-90E9-035652AF5ACA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5E260CA-8685-E548-9538-2D887D990BB4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B2F6A0C-4182-7448-B016-6CC1EA3ACBF0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3A06EAA-F400-6D47-98FB-0BEC743E3643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46278FE-A33C-344D-9476-923D5BCD4EB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AA4DE90-CDDB-C84B-A018-6905AEF56374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E80424B-F7FF-A04B-A1A9-7C264CB954A8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48F966E-292F-244A-8789-96DEB67CAFEC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D473137-8BA1-6A42-B75D-FE5D7B7EA2AA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282BFA-7DA4-6D46-A10A-9A9F291318D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1729C7D-C5B2-9047-83E6-0A91AF914840}"/>
              </a:ext>
            </a:extLst>
          </p:cNvPr>
          <p:cNvGrpSpPr/>
          <p:nvPr/>
        </p:nvGrpSpPr>
        <p:grpSpPr>
          <a:xfrm>
            <a:off x="7353106" y="1489578"/>
            <a:ext cx="4389120" cy="3657600"/>
            <a:chOff x="2306320" y="1639074"/>
            <a:chExt cx="4389120" cy="365760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478F6D5-E361-2649-AB1C-30E98C92ED9B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680AFE6-315C-4F41-8F3D-1E0974ADEEC9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CD11E49-6033-6C42-9AFA-5DF59EA7EAF8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F927B4-AC9B-1941-AF94-D1271CC83AC8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C0EB443-A86F-E149-B125-3274159DF962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C1CC512-C711-8147-9B78-DD0F350BD106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C770E83-CEC4-054B-A41C-B559689C85CA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56471C2-654A-D243-A78E-68E906D6665E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319242E-53AB-8348-8715-B8C0B550BA9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A293598-C7A7-AE40-AB2B-C8293EAB218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BF69985-CEFB-BB43-A485-FF004E5156F2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569482C-1BA3-EF43-917F-29CA8404AC22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C1EC424-1811-C341-A319-989D506E349F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729F43C-ACAE-6B4D-A466-923A9540DDC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CD1CB1D-8A28-1C4A-9452-13F9FDD839A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2CCFE6E-CDD6-D441-BA65-5FD1128FD7C5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905870-C7CA-2B48-AC94-F05795774577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778178C-CEFA-C649-84B2-7922FC0B3134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913F4CC-875B-F948-9ACD-D6C467312CD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FF85411-EC29-BE40-8A07-31824423D377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765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4FE6C0F-8F25-4C4D-8D8A-791A5F1DA2B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7C68D3F3-0F65-6F41-8D12-FBE095490B1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3BA1F74-7149-9A4F-9778-40688652E8AE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18C0193-B7FB-064E-A132-17635395008E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2632C88-9707-294B-8844-588D153DB3B3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7787077-1EB6-E941-BE50-1D0E2702E0E9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E8FA2812-BA60-8049-99EA-F936D4C9B96C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C3413E-0900-2047-AD57-73D570B5D765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5ED5C02-D2A2-1645-A593-2E87F029BA2E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2E7FDC0-E0D1-3440-B3C4-9ABEFA642B4F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78AAFCB-949C-AF45-BB1C-440A44634440}"/>
              </a:ext>
            </a:extLst>
          </p:cNvPr>
          <p:cNvGrpSpPr/>
          <p:nvPr/>
        </p:nvGrpSpPr>
        <p:grpSpPr>
          <a:xfrm>
            <a:off x="4959575" y="4593100"/>
            <a:ext cx="2194560" cy="2194560"/>
            <a:chOff x="5431885" y="4196207"/>
            <a:chExt cx="2194560" cy="2194560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60D6FE5-4024-4748-9D8F-85544DACEAC4}"/>
                </a:ext>
              </a:extLst>
            </p:cNvPr>
            <p:cNvSpPr/>
            <p:nvPr/>
          </p:nvSpPr>
          <p:spPr>
            <a:xfrm>
              <a:off x="543188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EE80558-AD5E-3749-9B83-3ED05989F4CA}"/>
                </a:ext>
              </a:extLst>
            </p:cNvPr>
            <p:cNvSpPr/>
            <p:nvPr/>
          </p:nvSpPr>
          <p:spPr>
            <a:xfrm>
              <a:off x="543188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91B9481-E033-0A48-B76B-5BE110289268}"/>
                </a:ext>
              </a:extLst>
            </p:cNvPr>
            <p:cNvSpPr/>
            <p:nvPr/>
          </p:nvSpPr>
          <p:spPr>
            <a:xfrm>
              <a:off x="543188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-1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11E5696-7D6D-C543-8008-986E7A21AD23}"/>
                </a:ext>
              </a:extLst>
            </p:cNvPr>
            <p:cNvSpPr/>
            <p:nvPr/>
          </p:nvSpPr>
          <p:spPr>
            <a:xfrm>
              <a:off x="616340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6391662-3C58-F84D-A2A2-FF7F820E0107}"/>
                </a:ext>
              </a:extLst>
            </p:cNvPr>
            <p:cNvSpPr/>
            <p:nvPr/>
          </p:nvSpPr>
          <p:spPr>
            <a:xfrm>
              <a:off x="616340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9F4FF7D-9297-8E4D-BB51-1584199E4566}"/>
                </a:ext>
              </a:extLst>
            </p:cNvPr>
            <p:cNvSpPr/>
            <p:nvPr/>
          </p:nvSpPr>
          <p:spPr>
            <a:xfrm>
              <a:off x="616340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FEBFF11-F34A-6A43-811B-1C08523E7A24}"/>
                </a:ext>
              </a:extLst>
            </p:cNvPr>
            <p:cNvSpPr/>
            <p:nvPr/>
          </p:nvSpPr>
          <p:spPr>
            <a:xfrm>
              <a:off x="6894925" y="419620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8044F7-1590-454B-8E77-1C2E4DA96F6D}"/>
                </a:ext>
              </a:extLst>
            </p:cNvPr>
            <p:cNvSpPr/>
            <p:nvPr/>
          </p:nvSpPr>
          <p:spPr>
            <a:xfrm>
              <a:off x="6894925" y="492772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2EF35C4-4D47-6C47-94D9-A172B3D4EB56}"/>
                </a:ext>
              </a:extLst>
            </p:cNvPr>
            <p:cNvSpPr/>
            <p:nvPr/>
          </p:nvSpPr>
          <p:spPr>
            <a:xfrm>
              <a:off x="6894925" y="5659247"/>
              <a:ext cx="731520" cy="7315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58962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19445-314D-5D4B-A518-32B815BEE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5348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Slides for ‘4-Morphology’</a:t>
            </a:r>
          </a:p>
        </p:txBody>
      </p:sp>
    </p:spTree>
    <p:extLst>
      <p:ext uri="{BB962C8B-B14F-4D97-AF65-F5344CB8AC3E}">
        <p14:creationId xmlns:p14="http://schemas.microsoft.com/office/powerpoint/2010/main" val="37599395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9F253FA-6406-0246-B58A-F133800417F3}"/>
              </a:ext>
            </a:extLst>
          </p:cNvPr>
          <p:cNvGrpSpPr/>
          <p:nvPr/>
        </p:nvGrpSpPr>
        <p:grpSpPr>
          <a:xfrm>
            <a:off x="583343" y="1489578"/>
            <a:ext cx="4389120" cy="3657600"/>
            <a:chOff x="2306320" y="1639074"/>
            <a:chExt cx="4389120" cy="3657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AB72F5-E0D8-EA47-95BD-3F60AB4F77F4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D800A11-41F5-D644-AFF0-51157185E8EC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56D739-95E6-5748-B699-16BCD55FF364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CBC5C1-4798-064A-8D40-A8E62A0CC6EB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24009A8-534C-F946-B9F5-77AF24A37C4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35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56D8122-5F8B-234D-886C-7BBEFF62DBD2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87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E2BAFC8-6E1E-7F4B-BA44-0B1338D23802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CA6346D-8352-AC40-9A55-11860B11EB70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7F55E89-7564-7E47-BA87-DE2FC6F410A3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124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EA97E72-C357-EF43-A711-DE0D2685CE93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9939780-A1B9-384A-975A-A7F5FDAC1F2B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65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71C695E-A3FF-4A44-A77C-D1C524697BA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337C37D-7E6F-8544-BC4D-0DA8B09B5C6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8F0038-622C-6B4A-A618-B582C1463B29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CA8AF3C-7788-5947-A8D7-72348DB7F04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F1C07AF-C7D3-B049-9873-C6FAE361DCD6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9310AC0-B480-634B-ABBC-5655F22C06DD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567961A-8FB9-3943-9B05-35E6988D1FF1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769A1B4-41BC-BA46-98E0-4874E6ECC697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8C61F31-9936-E746-8F49-49040C603B3F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45D63F0-F9B4-3A4B-A521-4E6D93DCF67F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787FD3E-BA97-4F49-9888-2C8D7DAC59DB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204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6741DC3-2A26-6443-A618-1178CD81CB13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43087E7-D2B1-3742-BDB0-18DD0E1004E4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E011BA-C53D-B84E-9365-D258637BD97F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3BA8AFC-F6BC-BA44-9148-D37A6C5CA39F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4B88ADD-378D-9C4E-AA6C-89CE4F7F4626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A118378-25AB-8443-A9C2-0642FB88213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4965637-18AB-2948-B388-F2711EEC345B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4C9011A-32C4-F04D-AA49-A28002C1242D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A33D9507-2968-E24D-A004-7FD1C037474E}"/>
              </a:ext>
            </a:extLst>
          </p:cNvPr>
          <p:cNvSpPr txBox="1"/>
          <p:nvPr/>
        </p:nvSpPr>
        <p:spPr>
          <a:xfrm>
            <a:off x="5662617" y="3056768"/>
            <a:ext cx="8229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&gt; 0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?</a:t>
            </a:r>
          </a:p>
        </p:txBody>
      </p: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Creating a binary image</a:t>
            </a:r>
          </a:p>
        </p:txBody>
      </p:sp>
    </p:spTree>
    <p:extLst>
      <p:ext uri="{BB962C8B-B14F-4D97-AF65-F5344CB8AC3E}">
        <p14:creationId xmlns:p14="http://schemas.microsoft.com/office/powerpoint/2010/main" val="5828070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9F253FA-6406-0246-B58A-F133800417F3}"/>
              </a:ext>
            </a:extLst>
          </p:cNvPr>
          <p:cNvGrpSpPr/>
          <p:nvPr/>
        </p:nvGrpSpPr>
        <p:grpSpPr>
          <a:xfrm>
            <a:off x="583343" y="1489578"/>
            <a:ext cx="4389120" cy="3657600"/>
            <a:chOff x="2306320" y="1639074"/>
            <a:chExt cx="4389120" cy="3657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AB72F5-E0D8-EA47-95BD-3F60AB4F77F4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D800A11-41F5-D644-AFF0-51157185E8EC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56D739-95E6-5748-B699-16BCD55FF364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CBC5C1-4798-064A-8D40-A8E62A0CC6EB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24009A8-534C-F946-B9F5-77AF24A37C4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35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56D8122-5F8B-234D-886C-7BBEFF62DBD2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87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E2BAFC8-6E1E-7F4B-BA44-0B1338D23802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CA6346D-8352-AC40-9A55-11860B11EB70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7F55E89-7564-7E47-BA87-DE2FC6F410A3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124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EA97E72-C357-EF43-A711-DE0D2685CE93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9939780-A1B9-384A-975A-A7F5FDAC1F2B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65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71C695E-A3FF-4A44-A77C-D1C524697BA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337C37D-7E6F-8544-BC4D-0DA8B09B5C6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8F0038-622C-6B4A-A618-B582C1463B29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CA8AF3C-7788-5947-A8D7-72348DB7F04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F1C07AF-C7D3-B049-9873-C6FAE361DCD6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9310AC0-B480-634B-ABBC-5655F22C06DD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567961A-8FB9-3943-9B05-35E6988D1FF1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769A1B4-41BC-BA46-98E0-4874E6ECC697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8C61F31-9936-E746-8F49-49040C603B3F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45D63F0-F9B4-3A4B-A521-4E6D93DCF67F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787FD3E-BA97-4F49-9888-2C8D7DAC59DB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204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6741DC3-2A26-6443-A618-1178CD81CB13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43087E7-D2B1-3742-BDB0-18DD0E1004E4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E011BA-C53D-B84E-9365-D258637BD97F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3BA8AFC-F6BC-BA44-9148-D37A6C5CA39F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4B88ADD-378D-9C4E-AA6C-89CE4F7F4626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A118378-25AB-8443-A9C2-0642FB88213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4965637-18AB-2948-B388-F2711EEC345B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4C9011A-32C4-F04D-AA49-A28002C1242D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7125657" y="1489578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T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F</a:t>
              </a:r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Creating a binary image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B3EACB8-226C-F344-B59B-5F164CF02038}"/>
              </a:ext>
            </a:extLst>
          </p:cNvPr>
          <p:cNvSpPr txBox="1"/>
          <p:nvPr/>
        </p:nvSpPr>
        <p:spPr>
          <a:xfrm>
            <a:off x="5662617" y="3056768"/>
            <a:ext cx="8229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&gt; 0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5113282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9F253FA-6406-0246-B58A-F133800417F3}"/>
              </a:ext>
            </a:extLst>
          </p:cNvPr>
          <p:cNvGrpSpPr/>
          <p:nvPr/>
        </p:nvGrpSpPr>
        <p:grpSpPr>
          <a:xfrm>
            <a:off x="583343" y="1489578"/>
            <a:ext cx="4389120" cy="3657600"/>
            <a:chOff x="2306320" y="1639074"/>
            <a:chExt cx="4389120" cy="3657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AB72F5-E0D8-EA47-95BD-3F60AB4F77F4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D800A11-41F5-D644-AFF0-51157185E8EC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56D739-95E6-5748-B699-16BCD55FF364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CBC5C1-4798-064A-8D40-A8E62A0CC6EB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24009A8-534C-F946-B9F5-77AF24A37C4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35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56D8122-5F8B-234D-886C-7BBEFF62DBD2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87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E2BAFC8-6E1E-7F4B-BA44-0B1338D23802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CA6346D-8352-AC40-9A55-11860B11EB70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7F55E89-7564-7E47-BA87-DE2FC6F410A3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124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EA97E72-C357-EF43-A711-DE0D2685CE93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9939780-A1B9-384A-975A-A7F5FDAC1F2B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65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71C695E-A3FF-4A44-A77C-D1C524697BA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337C37D-7E6F-8544-BC4D-0DA8B09B5C6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8F0038-622C-6B4A-A618-B582C1463B29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CA8AF3C-7788-5947-A8D7-72348DB7F04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F1C07AF-C7D3-B049-9873-C6FAE361DCD6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9310AC0-B480-634B-ABBC-5655F22C06DD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567961A-8FB9-3943-9B05-35E6988D1FF1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769A1B4-41BC-BA46-98E0-4874E6ECC697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8C61F31-9936-E746-8F49-49040C603B3F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45D63F0-F9B4-3A4B-A521-4E6D93DCF67F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787FD3E-BA97-4F49-9888-2C8D7DAC59DB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204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6741DC3-2A26-6443-A618-1178CD81CB13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43087E7-D2B1-3742-BDB0-18DD0E1004E4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E011BA-C53D-B84E-9365-D258637BD97F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3BA8AFC-F6BC-BA44-9148-D37A6C5CA39F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4B88ADD-378D-9C4E-AA6C-89CE4F7F4626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A118378-25AB-8443-A9C2-0642FB88213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4965637-18AB-2948-B388-F2711EEC345B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4C9011A-32C4-F04D-AA49-A28002C1242D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7125657" y="1489578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Creating a binary image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E5F0104-C527-9943-81AA-974B7560AB68}"/>
              </a:ext>
            </a:extLst>
          </p:cNvPr>
          <p:cNvSpPr txBox="1"/>
          <p:nvPr/>
        </p:nvSpPr>
        <p:spPr>
          <a:xfrm>
            <a:off x="5662617" y="3056768"/>
            <a:ext cx="8229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&gt; 0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449459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5713366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9F253FA-6406-0246-B58A-F133800417F3}"/>
              </a:ext>
            </a:extLst>
          </p:cNvPr>
          <p:cNvGrpSpPr/>
          <p:nvPr/>
        </p:nvGrpSpPr>
        <p:grpSpPr>
          <a:xfrm>
            <a:off x="583343" y="1489578"/>
            <a:ext cx="4389120" cy="3657600"/>
            <a:chOff x="2306320" y="1639074"/>
            <a:chExt cx="4389120" cy="3657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CAB72F5-E0D8-EA47-95BD-3F60AB4F77F4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D800A11-41F5-D644-AFF0-51157185E8EC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56D739-95E6-5748-B699-16BCD55FF364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CBC5C1-4798-064A-8D40-A8E62A0CC6EB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24009A8-534C-F946-B9F5-77AF24A37C4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35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56D8122-5F8B-234D-886C-7BBEFF62DBD2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87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E2BAFC8-6E1E-7F4B-BA44-0B1338D23802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CA6346D-8352-AC40-9A55-11860B11EB70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7F55E89-7564-7E47-BA87-DE2FC6F410A3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124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EA97E72-C357-EF43-A711-DE0D2685CE93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9939780-A1B9-384A-975A-A7F5FDAC1F2B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65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71C695E-A3FF-4A44-A77C-D1C524697BA1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232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337C37D-7E6F-8544-BC4D-0DA8B09B5C65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8F0038-622C-6B4A-A618-B582C1463B29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CA8AF3C-7788-5947-A8D7-72348DB7F042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F1C07AF-C7D3-B049-9873-C6FAE361DCD6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9310AC0-B480-634B-ABBC-5655F22C06DD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150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567961A-8FB9-3943-9B05-35E6988D1FF1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769A1B4-41BC-BA46-98E0-4874E6ECC697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8C61F31-9936-E746-8F49-49040C603B3F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45D63F0-F9B4-3A4B-A521-4E6D93DCF67F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0787FD3E-BA97-4F49-9888-2C8D7DAC59DB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204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6741DC3-2A26-6443-A618-1178CD81CB13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13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43087E7-D2B1-3742-BDB0-18DD0E1004E4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255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2E011BA-C53D-B84E-9365-D258637BD97F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3BA8AFC-F6BC-BA44-9148-D37A6C5CA39F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4B88ADD-378D-9C4E-AA6C-89CE4F7F4626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A118378-25AB-8443-A9C2-0642FB88213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4965637-18AB-2948-B388-F2711EEC345B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4C9011A-32C4-F04D-AA49-A28002C1242D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7125657" y="1489578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Creating a binary image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E5F0104-C527-9943-81AA-974B7560AB68}"/>
              </a:ext>
            </a:extLst>
          </p:cNvPr>
          <p:cNvSpPr txBox="1"/>
          <p:nvPr/>
        </p:nvSpPr>
        <p:spPr>
          <a:xfrm>
            <a:off x="5662617" y="3056768"/>
            <a:ext cx="8229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&gt; 0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?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DD8CEF3-F5EB-0545-9F66-BD1534EB43AB}"/>
              </a:ext>
            </a:extLst>
          </p:cNvPr>
          <p:cNvSpPr txBox="1"/>
          <p:nvPr/>
        </p:nvSpPr>
        <p:spPr>
          <a:xfrm>
            <a:off x="7361514" y="5212494"/>
            <a:ext cx="3973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Often called a ‘binary mask’ of the original image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57588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5D973-E12D-8446-8ADD-51006D061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8142" y="1315460"/>
            <a:ext cx="9680487" cy="4351338"/>
          </a:xfrm>
        </p:spPr>
        <p:txBody>
          <a:bodyPr>
            <a:normAutofit/>
          </a:bodyPr>
          <a:lstStyle/>
          <a:p>
            <a:r>
              <a:rPr lang="en-US" sz="3600" dirty="0"/>
              <a:t>Binary masks usually highlight or separate regions of interest:</a:t>
            </a:r>
          </a:p>
          <a:p>
            <a:pPr lvl="1"/>
            <a:r>
              <a:rPr lang="en-US" sz="2800" dirty="0"/>
              <a:t>e.g., foreground vs. background, object of interest, etc.</a:t>
            </a:r>
          </a:p>
          <a:p>
            <a:r>
              <a:rPr lang="en-US" sz="3600" dirty="0"/>
              <a:t>Masks are often manipulated with morphological operations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501169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1573942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erosion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2430153" y="5517294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B1C6643-6D0E-0D44-8A97-3E39B9701BC6}"/>
              </a:ext>
            </a:extLst>
          </p:cNvPr>
          <p:cNvGrpSpPr/>
          <p:nvPr/>
        </p:nvGrpSpPr>
        <p:grpSpPr>
          <a:xfrm>
            <a:off x="7788366" y="2490970"/>
            <a:ext cx="2194560" cy="2194560"/>
            <a:chOff x="7015480" y="1705021"/>
            <a:chExt cx="2194560" cy="2194560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1AF86F2-A966-FC40-8AE6-CA1B9106F0E4}"/>
                </a:ext>
              </a:extLst>
            </p:cNvPr>
            <p:cNvSpPr/>
            <p:nvPr/>
          </p:nvSpPr>
          <p:spPr>
            <a:xfrm>
              <a:off x="7015480" y="170502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2EEAA42-3394-0B47-BB93-727130705B09}"/>
                </a:ext>
              </a:extLst>
            </p:cNvPr>
            <p:cNvSpPr/>
            <p:nvPr/>
          </p:nvSpPr>
          <p:spPr>
            <a:xfrm>
              <a:off x="7747000" y="170502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8839D878-486A-8E41-B6DE-3473FFFC2C86}"/>
                </a:ext>
              </a:extLst>
            </p:cNvPr>
            <p:cNvSpPr/>
            <p:nvPr/>
          </p:nvSpPr>
          <p:spPr>
            <a:xfrm>
              <a:off x="8478520" y="170502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3E5BE8-23B0-4D43-A98C-E80897D5F1D7}"/>
                </a:ext>
              </a:extLst>
            </p:cNvPr>
            <p:cNvSpPr/>
            <p:nvPr/>
          </p:nvSpPr>
          <p:spPr>
            <a:xfrm>
              <a:off x="7015480" y="243654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BB7C72E3-D817-3445-AE1B-74EBB221CD08}"/>
                </a:ext>
              </a:extLst>
            </p:cNvPr>
            <p:cNvSpPr/>
            <p:nvPr/>
          </p:nvSpPr>
          <p:spPr>
            <a:xfrm>
              <a:off x="7747000" y="243654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75AEF96-3A49-6843-8D45-341FA3EC85EF}"/>
                </a:ext>
              </a:extLst>
            </p:cNvPr>
            <p:cNvSpPr/>
            <p:nvPr/>
          </p:nvSpPr>
          <p:spPr>
            <a:xfrm>
              <a:off x="8478520" y="243654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967FEB33-4151-B94F-AB92-478EA9D55D9E}"/>
                </a:ext>
              </a:extLst>
            </p:cNvPr>
            <p:cNvSpPr/>
            <p:nvPr/>
          </p:nvSpPr>
          <p:spPr>
            <a:xfrm>
              <a:off x="7015480" y="316806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2C9950BA-7A05-6B48-869C-E05286F9EFD6}"/>
                </a:ext>
              </a:extLst>
            </p:cNvPr>
            <p:cNvSpPr/>
            <p:nvPr/>
          </p:nvSpPr>
          <p:spPr>
            <a:xfrm>
              <a:off x="7747000" y="316806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1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6A24B08B-9C3C-B045-86CB-354BE740BD42}"/>
                </a:ext>
              </a:extLst>
            </p:cNvPr>
            <p:cNvSpPr/>
            <p:nvPr/>
          </p:nvSpPr>
          <p:spPr>
            <a:xfrm>
              <a:off x="8478520" y="3168061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0</a:t>
              </a:r>
            </a:p>
          </p:txBody>
        </p:sp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24D6C8DF-13E6-EF46-A440-C9B4C4BE9DA9}"/>
              </a:ext>
            </a:extLst>
          </p:cNvPr>
          <p:cNvSpPr txBox="1"/>
          <p:nvPr/>
        </p:nvSpPr>
        <p:spPr>
          <a:xfrm>
            <a:off x="7667831" y="4816885"/>
            <a:ext cx="24356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Structuring</a:t>
            </a:r>
          </a:p>
          <a:p>
            <a:pPr algn="ctr"/>
            <a:r>
              <a:rPr lang="en-US" sz="2400" dirty="0"/>
              <a:t>Element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8964445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1573942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erosion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2430153" y="5517294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24D6C8DF-13E6-EF46-A440-C9B4C4BE9DA9}"/>
              </a:ext>
            </a:extLst>
          </p:cNvPr>
          <p:cNvSpPr txBox="1"/>
          <p:nvPr/>
        </p:nvSpPr>
        <p:spPr>
          <a:xfrm>
            <a:off x="7667831" y="4816885"/>
            <a:ext cx="24356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Structuring</a:t>
            </a:r>
          </a:p>
          <a:p>
            <a:pPr algn="ctr"/>
            <a:r>
              <a:rPr lang="en-US" sz="2400" dirty="0"/>
              <a:t>Element</a:t>
            </a:r>
          </a:p>
          <a:p>
            <a:endParaRPr lang="en-US" sz="24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5DF80E3-BEA6-0F41-A141-4BCF4DA1F4D4}"/>
              </a:ext>
            </a:extLst>
          </p:cNvPr>
          <p:cNvGrpSpPr/>
          <p:nvPr/>
        </p:nvGrpSpPr>
        <p:grpSpPr>
          <a:xfrm>
            <a:off x="7788366" y="2490970"/>
            <a:ext cx="2194560" cy="2194560"/>
            <a:chOff x="7788366" y="2490970"/>
            <a:chExt cx="2194560" cy="219456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B1C6643-6D0E-0D44-8A97-3E39B9701BC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B2EEAA42-3394-0B47-BB93-727130705B09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153E5BE8-23B0-4D43-A98C-E80897D5F1D7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B7C72E3-D817-3445-AE1B-74EBB221CD08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C75AEF96-3A49-6843-8D45-341FA3EC85EF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2C9950BA-7A05-6B48-869C-E05286F9EFD6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9A853D42-5F1E-2E46-88BC-CDD67E6AFF2F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7026495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erosion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815947" y="1759449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Oval 114">
            <a:extLst>
              <a:ext uri="{FF2B5EF4-FFF2-40B4-BE49-F238E27FC236}">
                <a16:creationId xmlns:a16="http://schemas.microsoft.com/office/drawing/2014/main" id="{7CD5FACC-2A9D-C246-A0E2-938489C3D0A5}"/>
              </a:ext>
            </a:extLst>
          </p:cNvPr>
          <p:cNvSpPr/>
          <p:nvPr/>
        </p:nvSpPr>
        <p:spPr>
          <a:xfrm>
            <a:off x="7602507" y="2694149"/>
            <a:ext cx="323650" cy="32365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8397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</a:rPr>
                <a:t>O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erosion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815947" y="1759449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FF0000"/>
                    </a:solidFill>
                  </a:rPr>
                  <a:t>X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Oval 114">
            <a:extLst>
              <a:ext uri="{FF2B5EF4-FFF2-40B4-BE49-F238E27FC236}">
                <a16:creationId xmlns:a16="http://schemas.microsoft.com/office/drawing/2014/main" id="{7CD5FACC-2A9D-C246-A0E2-938489C3D0A5}"/>
              </a:ext>
            </a:extLst>
          </p:cNvPr>
          <p:cNvSpPr/>
          <p:nvPr/>
        </p:nvSpPr>
        <p:spPr>
          <a:xfrm>
            <a:off x="7602507" y="2694149"/>
            <a:ext cx="323650" cy="32365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4647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erosion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1546412" y="2498310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Oval 114">
            <a:extLst>
              <a:ext uri="{FF2B5EF4-FFF2-40B4-BE49-F238E27FC236}">
                <a16:creationId xmlns:a16="http://schemas.microsoft.com/office/drawing/2014/main" id="{7CD5FACC-2A9D-C246-A0E2-938489C3D0A5}"/>
              </a:ext>
            </a:extLst>
          </p:cNvPr>
          <p:cNvSpPr/>
          <p:nvPr/>
        </p:nvSpPr>
        <p:spPr>
          <a:xfrm>
            <a:off x="8334027" y="3425669"/>
            <a:ext cx="323650" cy="32365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42361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erosion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2283834" y="2498310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solidFill>
                      <a:srgbClr val="00B050"/>
                    </a:solidFill>
                  </a:rPr>
                  <a:t>O</a:t>
                </a:r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Oval 114">
            <a:extLst>
              <a:ext uri="{FF2B5EF4-FFF2-40B4-BE49-F238E27FC236}">
                <a16:creationId xmlns:a16="http://schemas.microsoft.com/office/drawing/2014/main" id="{7CD5FACC-2A9D-C246-A0E2-938489C3D0A5}"/>
              </a:ext>
            </a:extLst>
          </p:cNvPr>
          <p:cNvSpPr/>
          <p:nvPr/>
        </p:nvSpPr>
        <p:spPr>
          <a:xfrm>
            <a:off x="9071445" y="3425669"/>
            <a:ext cx="323650" cy="32365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43583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FF0000"/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srgbClr val="00B050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erosion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564825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dilation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815947" y="1759449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51D8C991-F257-824B-A4FF-1F0597BC650E}"/>
              </a:ext>
            </a:extLst>
          </p:cNvPr>
          <p:cNvGrpSpPr/>
          <p:nvPr/>
        </p:nvGrpSpPr>
        <p:grpSpPr>
          <a:xfrm>
            <a:off x="6675973" y="1758694"/>
            <a:ext cx="2194560" cy="2194560"/>
            <a:chOff x="7788366" y="2490970"/>
            <a:chExt cx="2194560" cy="2194560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BBAA0B4E-CFE9-E742-97A4-705E2ED498DD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9EAD3F7E-5F29-A14B-AA99-4F3CF1295133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8480534A-ADF8-2E4C-B75C-9FA42748827F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E3B11DB8-2D4D-A04E-99B4-9D99AA51197E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751DCCF8-C500-6246-B027-0354DED9D380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C74EB506-F204-4E4E-A515-869771D1AE83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5285645-2838-674E-B0CD-A474A63AAC86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1829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25A2716-A95B-3B41-A561-B4E30129DE52}"/>
              </a:ext>
            </a:extLst>
          </p:cNvPr>
          <p:cNvSpPr txBox="1"/>
          <p:nvPr/>
        </p:nvSpPr>
        <p:spPr>
          <a:xfrm>
            <a:off x="3337560" y="5388863"/>
            <a:ext cx="6167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These red cells are adjacent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323891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dilation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815947" y="1759449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419782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dilation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1553367" y="1759449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19AF8545-6907-CA46-B50D-1F3898EFE142}"/>
              </a:ext>
            </a:extLst>
          </p:cNvPr>
          <p:cNvGrpSpPr/>
          <p:nvPr/>
        </p:nvGrpSpPr>
        <p:grpSpPr>
          <a:xfrm>
            <a:off x="7406438" y="1759449"/>
            <a:ext cx="2194560" cy="2194560"/>
            <a:chOff x="7788366" y="2490970"/>
            <a:chExt cx="2194560" cy="2194560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1DD46B88-DA43-494B-BE7D-1A9F0B007A93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6AA453C2-A3AC-3F4E-80E9-6130717A899E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D9616A67-F08F-3A48-B9CF-1E4B373BE928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72579249-A3B4-9A4E-AB8D-ED4A1D110C6A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C2923618-21B3-7B42-A8CE-15E589C68BD3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B2114C65-7CAA-4E43-92BD-A96D5C0C0871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14C0AAC2-E4DB-7B42-B8DF-9B4877FB8556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249512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dilation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CE5950B-798B-9C4D-BACA-A9D7266ED714}"/>
              </a:ext>
            </a:extLst>
          </p:cNvPr>
          <p:cNvGrpSpPr/>
          <p:nvPr/>
        </p:nvGrpSpPr>
        <p:grpSpPr>
          <a:xfrm>
            <a:off x="1553367" y="1759449"/>
            <a:ext cx="2194560" cy="2194560"/>
            <a:chOff x="7788366" y="2490970"/>
            <a:chExt cx="2194560" cy="2194560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0030974-7C66-B641-A104-0634AA37FB86}"/>
                </a:ext>
              </a:extLst>
            </p:cNvPr>
            <p:cNvGrpSpPr/>
            <p:nvPr/>
          </p:nvGrpSpPr>
          <p:grpSpPr>
            <a:xfrm>
              <a:off x="7788366" y="2490970"/>
              <a:ext cx="2194560" cy="2194560"/>
              <a:chOff x="7015480" y="1705021"/>
              <a:chExt cx="2194560" cy="2194560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1D9038BE-D2E3-3A4F-A72C-83541F6FF88C}"/>
                  </a:ext>
                </a:extLst>
              </p:cNvPr>
              <p:cNvSpPr/>
              <p:nvPr/>
            </p:nvSpPr>
            <p:spPr>
              <a:xfrm>
                <a:off x="7747000" y="170502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9B25F39-2C69-264F-84B4-0832ACF6A1FC}"/>
                  </a:ext>
                </a:extLst>
              </p:cNvPr>
              <p:cNvSpPr/>
              <p:nvPr/>
            </p:nvSpPr>
            <p:spPr>
              <a:xfrm>
                <a:off x="701548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BB4D385-67B5-A642-BE52-8C9228AB8BA1}"/>
                  </a:ext>
                </a:extLst>
              </p:cNvPr>
              <p:cNvSpPr/>
              <p:nvPr/>
            </p:nvSpPr>
            <p:spPr>
              <a:xfrm>
                <a:off x="774700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B9F15B6-F0F0-7547-9CA6-661B95AA6B72}"/>
                  </a:ext>
                </a:extLst>
              </p:cNvPr>
              <p:cNvSpPr/>
              <p:nvPr/>
            </p:nvSpPr>
            <p:spPr>
              <a:xfrm>
                <a:off x="8478520" y="243654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0F808777-AD73-9D48-831D-28F4B9633859}"/>
                  </a:ext>
                </a:extLst>
              </p:cNvPr>
              <p:cNvSpPr/>
              <p:nvPr/>
            </p:nvSpPr>
            <p:spPr>
              <a:xfrm>
                <a:off x="7747000" y="3168061"/>
                <a:ext cx="731520" cy="73152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B5D1285-7284-C843-AC6F-C6CC4DAADF8D}"/>
                </a:ext>
              </a:extLst>
            </p:cNvPr>
            <p:cNvSpPr/>
            <p:nvPr/>
          </p:nvSpPr>
          <p:spPr>
            <a:xfrm>
              <a:off x="8723820" y="3426425"/>
              <a:ext cx="323650" cy="32365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778654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1EBBAB68-2CA8-4245-98FB-F5E7A376727D}"/>
              </a:ext>
            </a:extLst>
          </p:cNvPr>
          <p:cNvGrpSpPr/>
          <p:nvPr/>
        </p:nvGrpSpPr>
        <p:grpSpPr>
          <a:xfrm>
            <a:off x="807026" y="1759450"/>
            <a:ext cx="4389120" cy="3657600"/>
            <a:chOff x="2306320" y="1639074"/>
            <a:chExt cx="4389120" cy="36576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5343AE-FCB8-E34F-B41A-E00D319EE479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5977A57-D4EB-BB42-8365-A98A9C740FAB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117490-482B-E444-9779-5A6F9B0EECD7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C410B31-4548-FC4A-BFE7-CFB3DFFF7070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F44670E-17A0-8C4E-A4F1-4EEB5F921798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3E01376-87AB-614D-BB28-B713D30161BB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D703611-393D-724E-86C2-55DD228340C1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5EBF5CD-0789-D641-AD62-4D0851BB8067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64A51A6A-78D3-7C45-BB5F-13CC429547C6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C2F3489-AAB1-2846-8769-5C477369ECD9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44E412B-11C4-1243-8507-71397DD6E68E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321B683-B896-C446-9D86-42EAEF788E7D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F1DB8F9-B946-A34A-AE29-EF1C8BEC84EA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FD2619A-4F87-1242-A0D8-917ED02F1596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C258859-9B55-8844-AC63-CEE5380CDD31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6AFDD4F-EC2A-4D47-99C4-E95BCEEDC288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533D1E8-8B3F-914A-AF76-74A3642EF45E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E02C27D-AED4-6E4B-BB41-9BC17D8F134F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8EE44F02-0B12-7B41-9196-ECF5E836408B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C40F474-A97D-5545-89D7-EAFF3E064D4C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F20B035-1ED4-8F4A-843E-88C9F6F54703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94E955B-E2F1-4344-B669-B0EBE6561BCE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3C5FE84-01BF-DA4F-BA38-AF50E67127CD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418CDE53-0E12-D74B-B333-4F0227B46C6D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EC21406-A154-B642-B4E7-6A75F8A64285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5C1D8CB-B8D2-C446-9CE0-40BE6D9BCD97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BB41C52-AC03-A040-94FD-6933C4218CA5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E7D5FA-5E10-804D-B4E1-562EC02F0748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5DD718C-5A2F-F942-BFC7-D0B95A9A2D43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7A59E55-924D-D94A-9228-BFD1AD861CCB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68" name="Title 1">
            <a:extLst>
              <a:ext uri="{FF2B5EF4-FFF2-40B4-BE49-F238E27FC236}">
                <a16:creationId xmlns:a16="http://schemas.microsoft.com/office/drawing/2014/main" id="{9634E01E-F6B3-3D48-98EE-9635294F0727}"/>
              </a:ext>
            </a:extLst>
          </p:cNvPr>
          <p:cNvSpPr txBox="1">
            <a:spLocks/>
          </p:cNvSpPr>
          <p:nvPr/>
        </p:nvSpPr>
        <p:spPr>
          <a:xfrm>
            <a:off x="889000" y="562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 of binary image dilation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F203B9-0A88-ED49-B4CF-42191B4D9EC5}"/>
              </a:ext>
            </a:extLst>
          </p:cNvPr>
          <p:cNvSpPr txBox="1"/>
          <p:nvPr/>
        </p:nvSpPr>
        <p:spPr>
          <a:xfrm>
            <a:off x="1792693" y="541704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Starting image</a:t>
            </a:r>
          </a:p>
          <a:p>
            <a:endParaRPr lang="en-US" sz="2400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80F6FA6-28C5-4744-9F01-442114090C72}"/>
              </a:ext>
            </a:extLst>
          </p:cNvPr>
          <p:cNvGrpSpPr/>
          <p:nvPr/>
        </p:nvGrpSpPr>
        <p:grpSpPr>
          <a:xfrm>
            <a:off x="6667052" y="1759449"/>
            <a:ext cx="4389120" cy="3657600"/>
            <a:chOff x="2306320" y="1639074"/>
            <a:chExt cx="4389120" cy="3657600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3BEBEB5-8EC9-BB44-A4BF-FEF72176EA75}"/>
                </a:ext>
              </a:extLst>
            </p:cNvPr>
            <p:cNvSpPr/>
            <p:nvPr/>
          </p:nvSpPr>
          <p:spPr>
            <a:xfrm>
              <a:off x="23063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377DF6B-C470-6C4C-A163-A8FAD9EC19F5}"/>
                </a:ext>
              </a:extLst>
            </p:cNvPr>
            <p:cNvSpPr/>
            <p:nvPr/>
          </p:nvSpPr>
          <p:spPr>
            <a:xfrm>
              <a:off x="303784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FB93863-2226-954A-BDD5-D271BCFAE14D}"/>
                </a:ext>
              </a:extLst>
            </p:cNvPr>
            <p:cNvSpPr/>
            <p:nvPr/>
          </p:nvSpPr>
          <p:spPr>
            <a:xfrm>
              <a:off x="376936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300F40F-2EC4-D847-8332-C94B496312EF}"/>
                </a:ext>
              </a:extLst>
            </p:cNvPr>
            <p:cNvSpPr/>
            <p:nvPr/>
          </p:nvSpPr>
          <p:spPr>
            <a:xfrm>
              <a:off x="23063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606B258C-3002-074D-92C1-E3F28F3A5E97}"/>
                </a:ext>
              </a:extLst>
            </p:cNvPr>
            <p:cNvSpPr/>
            <p:nvPr/>
          </p:nvSpPr>
          <p:spPr>
            <a:xfrm>
              <a:off x="303784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3DCD0E-AF21-FC41-9C56-EB1E09E45221}"/>
                </a:ext>
              </a:extLst>
            </p:cNvPr>
            <p:cNvSpPr/>
            <p:nvPr/>
          </p:nvSpPr>
          <p:spPr>
            <a:xfrm>
              <a:off x="376936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80405136-0E65-5C44-B2F7-985D951FBBB9}"/>
                </a:ext>
              </a:extLst>
            </p:cNvPr>
            <p:cNvSpPr/>
            <p:nvPr/>
          </p:nvSpPr>
          <p:spPr>
            <a:xfrm>
              <a:off x="23063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B4FA2E3-FC9B-BC49-B901-287A79C34908}"/>
                </a:ext>
              </a:extLst>
            </p:cNvPr>
            <p:cNvSpPr/>
            <p:nvPr/>
          </p:nvSpPr>
          <p:spPr>
            <a:xfrm>
              <a:off x="303784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279E3B2-94EE-4E4C-9A7A-9AA57758AD1B}"/>
                </a:ext>
              </a:extLst>
            </p:cNvPr>
            <p:cNvSpPr/>
            <p:nvPr/>
          </p:nvSpPr>
          <p:spPr>
            <a:xfrm>
              <a:off x="376936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9DFD6DD-103E-774F-8EB2-83AA7DB81EEC}"/>
                </a:ext>
              </a:extLst>
            </p:cNvPr>
            <p:cNvSpPr/>
            <p:nvPr/>
          </p:nvSpPr>
          <p:spPr>
            <a:xfrm>
              <a:off x="23063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59FB5F8-545F-4F48-B4F9-2A1D372D1DED}"/>
                </a:ext>
              </a:extLst>
            </p:cNvPr>
            <p:cNvSpPr/>
            <p:nvPr/>
          </p:nvSpPr>
          <p:spPr>
            <a:xfrm>
              <a:off x="303784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64A28A0-5195-3C4E-8FB0-A031DCAEAFC8}"/>
                </a:ext>
              </a:extLst>
            </p:cNvPr>
            <p:cNvSpPr/>
            <p:nvPr/>
          </p:nvSpPr>
          <p:spPr>
            <a:xfrm>
              <a:off x="376936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4D6EE00-2D0B-2843-8F30-0D99E3361101}"/>
                </a:ext>
              </a:extLst>
            </p:cNvPr>
            <p:cNvSpPr/>
            <p:nvPr/>
          </p:nvSpPr>
          <p:spPr>
            <a:xfrm>
              <a:off x="23063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E12D9D98-6F20-6B47-B488-1FFC899889DA}"/>
                </a:ext>
              </a:extLst>
            </p:cNvPr>
            <p:cNvSpPr/>
            <p:nvPr/>
          </p:nvSpPr>
          <p:spPr>
            <a:xfrm>
              <a:off x="303784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3842A8E5-DC60-0344-9BEA-032F1B4A19C3}"/>
                </a:ext>
              </a:extLst>
            </p:cNvPr>
            <p:cNvSpPr/>
            <p:nvPr/>
          </p:nvSpPr>
          <p:spPr>
            <a:xfrm>
              <a:off x="376936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C447F3B-FE7B-4744-B538-E12020F3763B}"/>
                </a:ext>
              </a:extLst>
            </p:cNvPr>
            <p:cNvSpPr/>
            <p:nvPr/>
          </p:nvSpPr>
          <p:spPr>
            <a:xfrm>
              <a:off x="450088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2156879-7942-4C40-A6CE-86BC44544DEA}"/>
                </a:ext>
              </a:extLst>
            </p:cNvPr>
            <p:cNvSpPr/>
            <p:nvPr/>
          </p:nvSpPr>
          <p:spPr>
            <a:xfrm>
              <a:off x="450088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F552EA9-0CBA-E846-9EA7-36AE9B17AF86}"/>
                </a:ext>
              </a:extLst>
            </p:cNvPr>
            <p:cNvSpPr/>
            <p:nvPr/>
          </p:nvSpPr>
          <p:spPr>
            <a:xfrm>
              <a:off x="450088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AF0D360-33F5-5C45-B477-81940BEBA0F8}"/>
                </a:ext>
              </a:extLst>
            </p:cNvPr>
            <p:cNvSpPr/>
            <p:nvPr/>
          </p:nvSpPr>
          <p:spPr>
            <a:xfrm>
              <a:off x="450088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A30B4F6-F038-5E45-A656-40A35B8C72E2}"/>
                </a:ext>
              </a:extLst>
            </p:cNvPr>
            <p:cNvSpPr/>
            <p:nvPr/>
          </p:nvSpPr>
          <p:spPr>
            <a:xfrm>
              <a:off x="450088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83618901-E016-E548-B851-1A302A42D39C}"/>
                </a:ext>
              </a:extLst>
            </p:cNvPr>
            <p:cNvSpPr/>
            <p:nvPr/>
          </p:nvSpPr>
          <p:spPr>
            <a:xfrm>
              <a:off x="5232400" y="163907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32B5645-5DC5-FE41-BA28-C4B6AAB4C998}"/>
                </a:ext>
              </a:extLst>
            </p:cNvPr>
            <p:cNvSpPr/>
            <p:nvPr/>
          </p:nvSpPr>
          <p:spPr>
            <a:xfrm>
              <a:off x="523240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D4E7DB3A-2E3F-3C42-9111-FE850E261CB9}"/>
                </a:ext>
              </a:extLst>
            </p:cNvPr>
            <p:cNvSpPr/>
            <p:nvPr/>
          </p:nvSpPr>
          <p:spPr>
            <a:xfrm>
              <a:off x="523240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AC11CDB-2A78-6A42-A94B-9AD7689AF6F1}"/>
                </a:ext>
              </a:extLst>
            </p:cNvPr>
            <p:cNvSpPr/>
            <p:nvPr/>
          </p:nvSpPr>
          <p:spPr>
            <a:xfrm>
              <a:off x="523240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C4BD5146-6D56-B64C-81BF-AB4FB3DFA57B}"/>
                </a:ext>
              </a:extLst>
            </p:cNvPr>
            <p:cNvSpPr/>
            <p:nvPr/>
          </p:nvSpPr>
          <p:spPr>
            <a:xfrm>
              <a:off x="5232400" y="456515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C347CA4-6316-6E4A-81BA-BB75B3486556}"/>
                </a:ext>
              </a:extLst>
            </p:cNvPr>
            <p:cNvSpPr/>
            <p:nvPr/>
          </p:nvSpPr>
          <p:spPr>
            <a:xfrm>
              <a:off x="5963920" y="163907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C235F9CC-6F21-4D4F-A4CC-73A3B6DF58BF}"/>
                </a:ext>
              </a:extLst>
            </p:cNvPr>
            <p:cNvSpPr/>
            <p:nvPr/>
          </p:nvSpPr>
          <p:spPr>
            <a:xfrm>
              <a:off x="5963920" y="237059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48DD914B-D1B7-DA45-94AE-73786872B236}"/>
                </a:ext>
              </a:extLst>
            </p:cNvPr>
            <p:cNvSpPr/>
            <p:nvPr/>
          </p:nvSpPr>
          <p:spPr>
            <a:xfrm>
              <a:off x="5963920" y="310211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DC368FBC-02B0-394C-88EE-BD9893BB3E29}"/>
                </a:ext>
              </a:extLst>
            </p:cNvPr>
            <p:cNvSpPr/>
            <p:nvPr/>
          </p:nvSpPr>
          <p:spPr>
            <a:xfrm>
              <a:off x="5963920" y="3833634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2922E4D-E427-2F48-A67D-34BCA670BB16}"/>
                </a:ext>
              </a:extLst>
            </p:cNvPr>
            <p:cNvSpPr/>
            <p:nvPr/>
          </p:nvSpPr>
          <p:spPr>
            <a:xfrm>
              <a:off x="5963920" y="4565154"/>
              <a:ext cx="731520" cy="73152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F5481D5E-CEB8-6742-9B01-E47E6CD1CA75}"/>
              </a:ext>
            </a:extLst>
          </p:cNvPr>
          <p:cNvSpPr txBox="1"/>
          <p:nvPr/>
        </p:nvSpPr>
        <p:spPr>
          <a:xfrm>
            <a:off x="7651663" y="5415539"/>
            <a:ext cx="2435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Output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0194390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2A26C-8F0F-FD4A-AD35-722809375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on labeling connected regions</a:t>
            </a:r>
          </a:p>
        </p:txBody>
      </p:sp>
    </p:spTree>
    <p:extLst>
      <p:ext uri="{BB962C8B-B14F-4D97-AF65-F5344CB8AC3E}">
        <p14:creationId xmlns:p14="http://schemas.microsoft.com/office/powerpoint/2010/main" val="513755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25A2716-A95B-3B41-A561-B4E30129DE52}"/>
              </a:ext>
            </a:extLst>
          </p:cNvPr>
          <p:cNvSpPr txBox="1"/>
          <p:nvPr/>
        </p:nvSpPr>
        <p:spPr>
          <a:xfrm>
            <a:off x="3337560" y="5388863"/>
            <a:ext cx="6167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These are also adjacent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93035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150D657-1F93-CC4D-B3AF-82532F61588D}"/>
              </a:ext>
            </a:extLst>
          </p:cNvPr>
          <p:cNvGrpSpPr/>
          <p:nvPr/>
        </p:nvGrpSpPr>
        <p:grpSpPr>
          <a:xfrm>
            <a:off x="3877112" y="2311637"/>
            <a:ext cx="2194560" cy="1463040"/>
            <a:chOff x="7061200" y="2136914"/>
            <a:chExt cx="2194560" cy="146304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427AFD6B-4AF1-7649-8DE3-5ABD236759DB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7D9FBED-0A5F-D941-BB8F-AF80089ACD8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9FACEAC-0C72-DC4D-A4D3-F01D409E587D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058CA11-34D3-6545-A8FB-4526D567C24A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FA279C-19BF-C64D-9D1D-69E01972D16E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C6F989C-0D3A-2345-B2EF-DB23A5822381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EA0DD748-A3F5-A44E-904D-F4CD98D013A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AF43064-EFBD-FA46-AC9F-0054D3B1A989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4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53B1ECD-678E-074C-B875-CFF3B4CC73D2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CE236E9-C27E-2F40-BBFC-A07ADF7B35A1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B2471B1-2F0D-BE43-817B-E596C1C69EF6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9FE8A43-44AC-1847-86AB-FE18E2B90FEE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FB3EC7B-BBC9-3240-8E96-0F13AE4E4ED1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1152480-0209-2145-934B-61D4EDE0CCCD}"/>
              </a:ext>
            </a:extLst>
          </p:cNvPr>
          <p:cNvGrpSpPr/>
          <p:nvPr/>
        </p:nvGrpSpPr>
        <p:grpSpPr>
          <a:xfrm>
            <a:off x="3430072" y="2839908"/>
            <a:ext cx="2194560" cy="1463040"/>
            <a:chOff x="7600612" y="4331474"/>
            <a:chExt cx="2194560" cy="146304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E1905B11-6411-BD4C-A548-4140F65CEFE3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C921BD7B-6C5C-7748-88B5-914D4EF37998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015C6EBD-AD0D-4D42-9FBF-8F30842BB5CC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F7362B71-2349-B143-97BD-64DA78534C8C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3267498C-CAF4-C040-8940-A29498EB162F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1DEF15A-94E3-0C40-9F6F-44EA1DF8FA59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96F2148-56DC-8240-9959-0C1D32AEE940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6601708-CA90-1047-AC13-546D4936B2BC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87E00A5-67E4-644E-A577-9150222FABB1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6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3EC649A-ED57-F34E-A84D-014E0E5772DB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3FCA56-C99D-1A44-8856-2081E7CD0EF3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C56280C-68DC-2942-B710-29DCCDA3ABA7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8482E58-E3E9-7D45-96B4-06D0D1C82DAF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Arrays are multidimensional data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14CE74-7239-1647-8226-F052973C68DF}"/>
              </a:ext>
            </a:extLst>
          </p:cNvPr>
          <p:cNvSpPr txBox="1"/>
          <p:nvPr/>
        </p:nvSpPr>
        <p:spPr>
          <a:xfrm>
            <a:off x="509072" y="3048881"/>
            <a:ext cx="2021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4D array:</a:t>
            </a:r>
          </a:p>
          <a:p>
            <a:endParaRPr lang="en-US" sz="36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9C19C1-AD38-6D4F-8CCE-3F658EA203FB}"/>
              </a:ext>
            </a:extLst>
          </p:cNvPr>
          <p:cNvGrpSpPr/>
          <p:nvPr/>
        </p:nvGrpSpPr>
        <p:grpSpPr>
          <a:xfrm>
            <a:off x="3078480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AE291AB-5DC8-C24F-AE41-1AA41DB63A9D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E1BD6A-FEB2-054E-84B0-18FA063380D7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86C4B2-76F2-DE48-A2B9-AFEEC5C3FB60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B04CF07-2EFF-C24F-961B-186D79D8B234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819C1D7-FD5C-8B43-A856-CF5E9FBDF71A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6CCE056-223B-494F-A85A-1276B7DED9DE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92FAA705-B83F-BC47-89CB-8FDBE0B2FE84}"/>
              </a:ext>
            </a:extLst>
          </p:cNvPr>
          <p:cNvSpPr txBox="1"/>
          <p:nvPr/>
        </p:nvSpPr>
        <p:spPr>
          <a:xfrm>
            <a:off x="323488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81A15FC-D7AB-334A-870C-721CE6B894EA}"/>
              </a:ext>
            </a:extLst>
          </p:cNvPr>
          <p:cNvSpPr txBox="1"/>
          <p:nvPr/>
        </p:nvSpPr>
        <p:spPr>
          <a:xfrm>
            <a:off x="3966408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7C7D66-21AE-7E41-AE7F-8D4341A81622}"/>
              </a:ext>
            </a:extLst>
          </p:cNvPr>
          <p:cNvSpPr txBox="1"/>
          <p:nvPr/>
        </p:nvSpPr>
        <p:spPr>
          <a:xfrm>
            <a:off x="4715172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E34C9-39E7-824D-AEB3-E43334FA6632}"/>
              </a:ext>
            </a:extLst>
          </p:cNvPr>
          <p:cNvSpPr txBox="1"/>
          <p:nvPr/>
        </p:nvSpPr>
        <p:spPr>
          <a:xfrm>
            <a:off x="323488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33AF54-3382-8247-BF26-7B2C02DA5C96}"/>
              </a:ext>
            </a:extLst>
          </p:cNvPr>
          <p:cNvSpPr txBox="1"/>
          <p:nvPr/>
        </p:nvSpPr>
        <p:spPr>
          <a:xfrm>
            <a:off x="3966408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C167F7-C4CC-F941-B33A-C67D45ACA146}"/>
              </a:ext>
            </a:extLst>
          </p:cNvPr>
          <p:cNvSpPr txBox="1"/>
          <p:nvPr/>
        </p:nvSpPr>
        <p:spPr>
          <a:xfrm>
            <a:off x="4715172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65ADAD2-2B3C-744D-AF9E-8C9817ECF98F}"/>
              </a:ext>
            </a:extLst>
          </p:cNvPr>
          <p:cNvGrpSpPr/>
          <p:nvPr/>
        </p:nvGrpSpPr>
        <p:grpSpPr>
          <a:xfrm>
            <a:off x="7601824" y="2311637"/>
            <a:ext cx="2194560" cy="1463040"/>
            <a:chOff x="7061200" y="2136914"/>
            <a:chExt cx="2194560" cy="1463040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440A7B3-A722-0E4A-8700-652C93C9D34E}"/>
                </a:ext>
              </a:extLst>
            </p:cNvPr>
            <p:cNvGrpSpPr/>
            <p:nvPr/>
          </p:nvGrpSpPr>
          <p:grpSpPr>
            <a:xfrm>
              <a:off x="7061200" y="2136914"/>
              <a:ext cx="2194560" cy="1463040"/>
              <a:chOff x="5811520" y="3488194"/>
              <a:chExt cx="2194560" cy="1463040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04ABAEE2-9558-4041-8EB1-86FBE34D31E0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2C30CC98-EE64-474D-ADB4-EC5A8286A144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7269B5F-EF42-8F43-A02D-0DBAE7F8D473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6054746F-C72D-694C-891B-E845986DB3CF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C8CBB9B2-116C-2842-B908-755C2483E36E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F945D79-AAA8-F045-82B2-69F7A82D3EB6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1035B48-20FC-5042-BB34-EDA2272AFC41}"/>
                </a:ext>
              </a:extLst>
            </p:cNvPr>
            <p:cNvSpPr txBox="1"/>
            <p:nvPr/>
          </p:nvSpPr>
          <p:spPr>
            <a:xfrm>
              <a:off x="721760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13429DA-F90D-914E-B7AB-48F62718A14B}"/>
                </a:ext>
              </a:extLst>
            </p:cNvPr>
            <p:cNvSpPr txBox="1"/>
            <p:nvPr/>
          </p:nvSpPr>
          <p:spPr>
            <a:xfrm>
              <a:off x="7949128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E968044-8827-4A4B-B206-9E2C239B8003}"/>
                </a:ext>
              </a:extLst>
            </p:cNvPr>
            <p:cNvSpPr txBox="1"/>
            <p:nvPr/>
          </p:nvSpPr>
          <p:spPr>
            <a:xfrm>
              <a:off x="8697892" y="219246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9DC0D70-827A-BD4C-80BA-651F3B30F6E1}"/>
                </a:ext>
              </a:extLst>
            </p:cNvPr>
            <p:cNvSpPr txBox="1"/>
            <p:nvPr/>
          </p:nvSpPr>
          <p:spPr>
            <a:xfrm>
              <a:off x="721760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197DCE-813B-8E4E-BD86-9F7A27B09923}"/>
                </a:ext>
              </a:extLst>
            </p:cNvPr>
            <p:cNvSpPr txBox="1"/>
            <p:nvPr/>
          </p:nvSpPr>
          <p:spPr>
            <a:xfrm>
              <a:off x="7949128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520C7E9-0B47-7941-AA81-5EF9E8D3F174}"/>
                </a:ext>
              </a:extLst>
            </p:cNvPr>
            <p:cNvSpPr txBox="1"/>
            <p:nvPr/>
          </p:nvSpPr>
          <p:spPr>
            <a:xfrm>
              <a:off x="8697892" y="291102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D0A64240-97C9-8743-A604-FB8928F0E9E7}"/>
              </a:ext>
            </a:extLst>
          </p:cNvPr>
          <p:cNvGrpSpPr/>
          <p:nvPr/>
        </p:nvGrpSpPr>
        <p:grpSpPr>
          <a:xfrm>
            <a:off x="7154784" y="2839908"/>
            <a:ext cx="2194560" cy="1463040"/>
            <a:chOff x="7600612" y="4331474"/>
            <a:chExt cx="2194560" cy="146304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4261F594-D94F-D242-8EB5-1EDE01E4D7C2}"/>
                </a:ext>
              </a:extLst>
            </p:cNvPr>
            <p:cNvGrpSpPr/>
            <p:nvPr/>
          </p:nvGrpSpPr>
          <p:grpSpPr>
            <a:xfrm>
              <a:off x="7600612" y="4331474"/>
              <a:ext cx="2194560" cy="1463040"/>
              <a:chOff x="5811520" y="3488194"/>
              <a:chExt cx="2194560" cy="1463040"/>
            </a:xfrm>
            <a:solidFill>
              <a:schemeClr val="bg1"/>
            </a:solidFill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AF8597-5097-A844-8B32-ABB68E26DF39}"/>
                  </a:ext>
                </a:extLst>
              </p:cNvPr>
              <p:cNvSpPr/>
              <p:nvPr/>
            </p:nvSpPr>
            <p:spPr>
              <a:xfrm>
                <a:off x="581152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4C948C69-D1C9-3E40-A5F9-987AB995E178}"/>
                  </a:ext>
                </a:extLst>
              </p:cNvPr>
              <p:cNvSpPr/>
              <p:nvPr/>
            </p:nvSpPr>
            <p:spPr>
              <a:xfrm>
                <a:off x="654304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BDFB2AFB-8D95-2840-ADC0-14B4A03397BF}"/>
                  </a:ext>
                </a:extLst>
              </p:cNvPr>
              <p:cNvSpPr/>
              <p:nvPr/>
            </p:nvSpPr>
            <p:spPr>
              <a:xfrm>
                <a:off x="7274560" y="348819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8495EAE3-F508-7344-AAB4-00F96BFF8F56}"/>
                  </a:ext>
                </a:extLst>
              </p:cNvPr>
              <p:cNvSpPr/>
              <p:nvPr/>
            </p:nvSpPr>
            <p:spPr>
              <a:xfrm>
                <a:off x="581152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963CAB80-2155-6340-9A95-86E14E40A686}"/>
                  </a:ext>
                </a:extLst>
              </p:cNvPr>
              <p:cNvSpPr/>
              <p:nvPr/>
            </p:nvSpPr>
            <p:spPr>
              <a:xfrm>
                <a:off x="654304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DFB096DC-525B-CE47-B7FB-69EC0CB755F0}"/>
                  </a:ext>
                </a:extLst>
              </p:cNvPr>
              <p:cNvSpPr/>
              <p:nvPr/>
            </p:nvSpPr>
            <p:spPr>
              <a:xfrm>
                <a:off x="7274560" y="4219714"/>
                <a:ext cx="731520" cy="731520"/>
              </a:xfrm>
              <a:prstGeom prst="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7A02E8F-719C-B243-AD3D-0E7CADA2B74A}"/>
                </a:ext>
              </a:extLst>
            </p:cNvPr>
            <p:cNvSpPr txBox="1"/>
            <p:nvPr/>
          </p:nvSpPr>
          <p:spPr>
            <a:xfrm>
              <a:off x="775702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9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8BABA5-F5E9-0D46-BC28-36A439745AD8}"/>
                </a:ext>
              </a:extLst>
            </p:cNvPr>
            <p:cNvSpPr txBox="1"/>
            <p:nvPr/>
          </p:nvSpPr>
          <p:spPr>
            <a:xfrm>
              <a:off x="8488540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3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62C038C2-814B-934A-8417-D637736EB893}"/>
                </a:ext>
              </a:extLst>
            </p:cNvPr>
            <p:cNvSpPr txBox="1"/>
            <p:nvPr/>
          </p:nvSpPr>
          <p:spPr>
            <a:xfrm>
              <a:off x="9237304" y="438702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1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021559EF-E34F-DC4A-A881-3051F1A58E14}"/>
                </a:ext>
              </a:extLst>
            </p:cNvPr>
            <p:cNvSpPr txBox="1"/>
            <p:nvPr/>
          </p:nvSpPr>
          <p:spPr>
            <a:xfrm>
              <a:off x="775702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8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D2464B4-EC87-5944-BE65-66586A9DAB1D}"/>
                </a:ext>
              </a:extLst>
            </p:cNvPr>
            <p:cNvSpPr txBox="1"/>
            <p:nvPr/>
          </p:nvSpPr>
          <p:spPr>
            <a:xfrm>
              <a:off x="8488540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5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1BAC360-7364-3C4D-AA38-2C7F68F5C482}"/>
                </a:ext>
              </a:extLst>
            </p:cNvPr>
            <p:cNvSpPr txBox="1"/>
            <p:nvPr/>
          </p:nvSpPr>
          <p:spPr>
            <a:xfrm>
              <a:off x="9237304" y="5105588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/>
                <a:t>2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85B87406-E473-764A-9E17-5EA3488C0D64}"/>
              </a:ext>
            </a:extLst>
          </p:cNvPr>
          <p:cNvGrpSpPr/>
          <p:nvPr/>
        </p:nvGrpSpPr>
        <p:grpSpPr>
          <a:xfrm>
            <a:off x="6803192" y="3356114"/>
            <a:ext cx="2194560" cy="1463040"/>
            <a:chOff x="5811520" y="3488194"/>
            <a:chExt cx="2194560" cy="1463040"/>
          </a:xfrm>
          <a:solidFill>
            <a:schemeClr val="bg1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B5B614B-E144-5846-816C-94CAF0C1C028}"/>
                </a:ext>
              </a:extLst>
            </p:cNvPr>
            <p:cNvSpPr/>
            <p:nvPr/>
          </p:nvSpPr>
          <p:spPr>
            <a:xfrm>
              <a:off x="581152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BF2424CC-B684-B54C-9F15-5F5DF27C59D1}"/>
                </a:ext>
              </a:extLst>
            </p:cNvPr>
            <p:cNvSpPr/>
            <p:nvPr/>
          </p:nvSpPr>
          <p:spPr>
            <a:xfrm>
              <a:off x="6543040" y="348819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DE37BF33-083D-4C47-8BB4-D227F0712B74}"/>
                </a:ext>
              </a:extLst>
            </p:cNvPr>
            <p:cNvSpPr/>
            <p:nvPr/>
          </p:nvSpPr>
          <p:spPr>
            <a:xfrm>
              <a:off x="581152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72CD6DA-08AB-CD42-BD67-D0FA41C924CE}"/>
                </a:ext>
              </a:extLst>
            </p:cNvPr>
            <p:cNvSpPr/>
            <p:nvPr/>
          </p:nvSpPr>
          <p:spPr>
            <a:xfrm>
              <a:off x="654304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0C22D14-B94E-D540-98B6-AA256740C71D}"/>
                </a:ext>
              </a:extLst>
            </p:cNvPr>
            <p:cNvSpPr/>
            <p:nvPr/>
          </p:nvSpPr>
          <p:spPr>
            <a:xfrm>
              <a:off x="7274560" y="4219714"/>
              <a:ext cx="731520" cy="731520"/>
            </a:xfrm>
            <a:prstGeom prst="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50D7B91-81FA-6642-A491-9652F05C4398}"/>
                </a:ext>
              </a:extLst>
            </p:cNvPr>
            <p:cNvSpPr/>
            <p:nvPr/>
          </p:nvSpPr>
          <p:spPr>
            <a:xfrm>
              <a:off x="7274560" y="3488194"/>
              <a:ext cx="731520" cy="731520"/>
            </a:xfrm>
            <a:prstGeom prst="rect">
              <a:avLst/>
            </a:prstGeom>
            <a:grp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86F4FE45-EC08-1F4B-A103-04DC5D8FFB74}"/>
              </a:ext>
            </a:extLst>
          </p:cNvPr>
          <p:cNvSpPr txBox="1"/>
          <p:nvPr/>
        </p:nvSpPr>
        <p:spPr>
          <a:xfrm>
            <a:off x="695960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1565481-66E6-D84B-BC93-AC817FC16FE2}"/>
              </a:ext>
            </a:extLst>
          </p:cNvPr>
          <p:cNvSpPr txBox="1"/>
          <p:nvPr/>
        </p:nvSpPr>
        <p:spPr>
          <a:xfrm>
            <a:off x="7691120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7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13DBDC1-0518-AC45-B7A3-BB6F41EB2B92}"/>
              </a:ext>
            </a:extLst>
          </p:cNvPr>
          <p:cNvSpPr txBox="1"/>
          <p:nvPr/>
        </p:nvSpPr>
        <p:spPr>
          <a:xfrm>
            <a:off x="8439884" y="3411661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3408CC5-5326-2643-8C53-F3DB139C7FE2}"/>
              </a:ext>
            </a:extLst>
          </p:cNvPr>
          <p:cNvSpPr txBox="1"/>
          <p:nvPr/>
        </p:nvSpPr>
        <p:spPr>
          <a:xfrm>
            <a:off x="695960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9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0AA0162-EF93-DF40-AB1D-139E7F36B087}"/>
              </a:ext>
            </a:extLst>
          </p:cNvPr>
          <p:cNvSpPr txBox="1"/>
          <p:nvPr/>
        </p:nvSpPr>
        <p:spPr>
          <a:xfrm>
            <a:off x="7691120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6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58A411F-AAD1-524A-9B41-0F05F6B49C50}"/>
              </a:ext>
            </a:extLst>
          </p:cNvPr>
          <p:cNvSpPr txBox="1"/>
          <p:nvPr/>
        </p:nvSpPr>
        <p:spPr>
          <a:xfrm>
            <a:off x="8439884" y="4130228"/>
            <a:ext cx="418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0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25A2716-A95B-3B41-A561-B4E30129DE52}"/>
              </a:ext>
            </a:extLst>
          </p:cNvPr>
          <p:cNvSpPr txBox="1"/>
          <p:nvPr/>
        </p:nvSpPr>
        <p:spPr>
          <a:xfrm>
            <a:off x="3337560" y="5388863"/>
            <a:ext cx="6167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These are also adjacent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01990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ABF1-36E1-484E-8B21-11EDC773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0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Grayscale images are 2D arrays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557487-48EB-2C49-BFD2-4C63EC38F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2555240"/>
            <a:ext cx="1977390" cy="263652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FB44154-8141-D141-BC6E-6FB9D2BF88D8}"/>
              </a:ext>
            </a:extLst>
          </p:cNvPr>
          <p:cNvCxnSpPr/>
          <p:nvPr/>
        </p:nvCxnSpPr>
        <p:spPr>
          <a:xfrm flipV="1">
            <a:off x="2540000" y="1981200"/>
            <a:ext cx="5527040" cy="11684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965DDC3-F2CF-204C-B916-3210390ECB7F}"/>
              </a:ext>
            </a:extLst>
          </p:cNvPr>
          <p:cNvCxnSpPr>
            <a:cxnSpLocks/>
          </p:cNvCxnSpPr>
          <p:nvPr/>
        </p:nvCxnSpPr>
        <p:spPr>
          <a:xfrm>
            <a:off x="2540000" y="3149600"/>
            <a:ext cx="5521960" cy="980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9E6797-1A85-9340-B08E-514C235BAD0D}"/>
              </a:ext>
            </a:extLst>
          </p:cNvPr>
          <p:cNvGrpSpPr/>
          <p:nvPr/>
        </p:nvGrpSpPr>
        <p:grpSpPr>
          <a:xfrm>
            <a:off x="8064500" y="1981200"/>
            <a:ext cx="2197100" cy="2194560"/>
            <a:chOff x="8064500" y="1981200"/>
            <a:chExt cx="2197100" cy="2194560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5B51CA57-397E-0B43-8088-56AE5FDDD39C}"/>
                </a:ext>
              </a:extLst>
            </p:cNvPr>
            <p:cNvSpPr/>
            <p:nvPr/>
          </p:nvSpPr>
          <p:spPr>
            <a:xfrm>
              <a:off x="8067040" y="1981200"/>
              <a:ext cx="731520" cy="73152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DA84759F-8D3F-D448-9140-2C5821632D32}"/>
                </a:ext>
              </a:extLst>
            </p:cNvPr>
            <p:cNvSpPr/>
            <p:nvPr/>
          </p:nvSpPr>
          <p:spPr>
            <a:xfrm>
              <a:off x="8798560" y="1981200"/>
              <a:ext cx="731520" cy="731520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DADF415-E1D6-C74F-AACF-BD9E6BC5E86F}"/>
                </a:ext>
              </a:extLst>
            </p:cNvPr>
            <p:cNvSpPr/>
            <p:nvPr/>
          </p:nvSpPr>
          <p:spPr>
            <a:xfrm>
              <a:off x="9530080" y="1981200"/>
              <a:ext cx="731520" cy="731520"/>
            </a:xfrm>
            <a:prstGeom prst="rect">
              <a:avLst/>
            </a:prstGeom>
            <a:solidFill>
              <a:schemeClr val="bg1">
                <a:lumMod val="65000"/>
                <a:lumOff val="3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0A99150-DBE3-554A-A9C7-0720A80602B8}"/>
                </a:ext>
              </a:extLst>
            </p:cNvPr>
            <p:cNvSpPr/>
            <p:nvPr/>
          </p:nvSpPr>
          <p:spPr>
            <a:xfrm>
              <a:off x="8067040" y="2712720"/>
              <a:ext cx="731520" cy="731520"/>
            </a:xfrm>
            <a:prstGeom prst="rect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B6A7F44E-D0C6-3B4D-953A-C4F860F6C82B}"/>
                </a:ext>
              </a:extLst>
            </p:cNvPr>
            <p:cNvSpPr/>
            <p:nvPr/>
          </p:nvSpPr>
          <p:spPr>
            <a:xfrm>
              <a:off x="8798560" y="2712720"/>
              <a:ext cx="731520" cy="731520"/>
            </a:xfrm>
            <a:prstGeom prst="rect">
              <a:avLst/>
            </a:prstGeom>
            <a:solidFill>
              <a:schemeClr val="tx1">
                <a:lumMod val="7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E820B652-EDE2-C449-AA25-4DE826C8E0A3}"/>
                </a:ext>
              </a:extLst>
            </p:cNvPr>
            <p:cNvSpPr/>
            <p:nvPr/>
          </p:nvSpPr>
          <p:spPr>
            <a:xfrm>
              <a:off x="9530080" y="2712720"/>
              <a:ext cx="731520" cy="731520"/>
            </a:xfrm>
            <a:prstGeom prst="rect">
              <a:avLst/>
            </a:prstGeom>
            <a:solidFill>
              <a:schemeClr val="tx1">
                <a:lumMod val="6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AFA89EF4-F1C2-7544-868D-09F9EF333409}"/>
                </a:ext>
              </a:extLst>
            </p:cNvPr>
            <p:cNvSpPr/>
            <p:nvPr/>
          </p:nvSpPr>
          <p:spPr>
            <a:xfrm>
              <a:off x="8064500" y="3444240"/>
              <a:ext cx="731520" cy="731520"/>
            </a:xfrm>
            <a:prstGeom prst="rect">
              <a:avLst/>
            </a:prstGeom>
            <a:solidFill>
              <a:schemeClr val="tx1">
                <a:lumMod val="9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1741DF5B-52AE-D74D-9CD4-460ED04254DC}"/>
                </a:ext>
              </a:extLst>
            </p:cNvPr>
            <p:cNvSpPr/>
            <p:nvPr/>
          </p:nvSpPr>
          <p:spPr>
            <a:xfrm>
              <a:off x="8796020" y="3444240"/>
              <a:ext cx="731520" cy="731520"/>
            </a:xfrm>
            <a:prstGeom prst="rect">
              <a:avLst/>
            </a:prstGeom>
            <a:solidFill>
              <a:schemeClr val="tx1">
                <a:lumMod val="8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69E80EE5-C355-9449-B4A6-82B9EDF02A12}"/>
                </a:ext>
              </a:extLst>
            </p:cNvPr>
            <p:cNvSpPr/>
            <p:nvPr/>
          </p:nvSpPr>
          <p:spPr>
            <a:xfrm>
              <a:off x="9527540" y="3444240"/>
              <a:ext cx="731520" cy="73152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245C5200-3A2C-7E4D-8A55-8445C137D804}"/>
              </a:ext>
            </a:extLst>
          </p:cNvPr>
          <p:cNvSpPr txBox="1"/>
          <p:nvPr/>
        </p:nvSpPr>
        <p:spPr>
          <a:xfrm>
            <a:off x="8150860" y="4470400"/>
            <a:ext cx="2354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3x3 pixels</a:t>
            </a:r>
          </a:p>
          <a:p>
            <a:r>
              <a:rPr lang="en-US" sz="3600" dirty="0"/>
              <a:t>zoomed-in</a:t>
            </a:r>
          </a:p>
          <a:p>
            <a:endParaRPr lang="en-US" sz="3600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A7C21DA-63CA-8749-97B7-8BAD367977C3}"/>
              </a:ext>
            </a:extLst>
          </p:cNvPr>
          <p:cNvSpPr txBox="1"/>
          <p:nvPr/>
        </p:nvSpPr>
        <p:spPr>
          <a:xfrm>
            <a:off x="967740" y="5191760"/>
            <a:ext cx="34213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150x200 pixels</a:t>
            </a:r>
          </a:p>
          <a:p>
            <a:r>
              <a:rPr lang="en-US" sz="3600" dirty="0"/>
              <a:t>image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25454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293</TotalTime>
  <Words>2596</Words>
  <Application>Microsoft Macintosh PowerPoint</Application>
  <PresentationFormat>Widescreen</PresentationFormat>
  <Paragraphs>1942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9" baseType="lpstr">
      <vt:lpstr>Arial</vt:lpstr>
      <vt:lpstr>Calibri</vt:lpstr>
      <vt:lpstr>Calibri Light</vt:lpstr>
      <vt:lpstr>Consolas</vt:lpstr>
      <vt:lpstr>Office Theme</vt:lpstr>
      <vt:lpstr>Slides for Basic Image Analysis in Python</vt:lpstr>
      <vt:lpstr>Slides for ‘1-Images are Arrays’</vt:lpstr>
      <vt:lpstr>Arrays are multidimensional data structures</vt:lpstr>
      <vt:lpstr>Arrays are multidimensional data structures</vt:lpstr>
      <vt:lpstr>Arrays are multidimensional data structures</vt:lpstr>
      <vt:lpstr>Arrays are multidimensional data structures</vt:lpstr>
      <vt:lpstr>Arrays are multidimensional data structures</vt:lpstr>
      <vt:lpstr>Arrays are multidimensional data structures</vt:lpstr>
      <vt:lpstr>Grayscale images are 2D arrays</vt:lpstr>
      <vt:lpstr>Grayscale images are 2D arrays</vt:lpstr>
      <vt:lpstr>2D color images are 3D arrays</vt:lpstr>
      <vt:lpstr>2D color images are 3D arrays</vt:lpstr>
      <vt:lpstr>2D color images are 3D arrays</vt:lpstr>
      <vt:lpstr>Slides for ‘3-Filters and Convolutions’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Slides for ‘4-Morphology’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Section on labeling connected regions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Mellert</dc:creator>
  <cp:lastModifiedBy>Dave Mellert</cp:lastModifiedBy>
  <cp:revision>35</cp:revision>
  <dcterms:created xsi:type="dcterms:W3CDTF">2018-11-29T21:33:46Z</dcterms:created>
  <dcterms:modified xsi:type="dcterms:W3CDTF">2019-01-03T19:02:14Z</dcterms:modified>
</cp:coreProperties>
</file>

<file path=docProps/thumbnail.jpeg>
</file>